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3"/>
  </p:notesMasterIdLst>
  <p:sldIdLst>
    <p:sldId id="298" r:id="rId6"/>
    <p:sldId id="297" r:id="rId7"/>
    <p:sldId id="296" r:id="rId8"/>
    <p:sldId id="295" r:id="rId9"/>
    <p:sldId id="294" r:id="rId10"/>
    <p:sldId id="293" r:id="rId11"/>
    <p:sldId id="292" r:id="rId12"/>
    <p:sldId id="291" r:id="rId13"/>
    <p:sldId id="290" r:id="rId14"/>
    <p:sldId id="299" r:id="rId15"/>
    <p:sldId id="288" r:id="rId16"/>
    <p:sldId id="287" r:id="rId17"/>
    <p:sldId id="286" r:id="rId18"/>
    <p:sldId id="285" r:id="rId19"/>
    <p:sldId id="284" r:id="rId20"/>
    <p:sldId id="283" r:id="rId21"/>
    <p:sldId id="282" r:id="rId22"/>
    <p:sldId id="279" r:id="rId23"/>
    <p:sldId id="278" r:id="rId24"/>
    <p:sldId id="274" r:id="rId25"/>
    <p:sldId id="273" r:id="rId26"/>
    <p:sldId id="272" r:id="rId27"/>
    <p:sldId id="271" r:id="rId28"/>
    <p:sldId id="270" r:id="rId29"/>
    <p:sldId id="269" r:id="rId30"/>
    <p:sldId id="268" r:id="rId31"/>
    <p:sldId id="267" r:id="rId32"/>
    <p:sldId id="266" r:id="rId33"/>
    <p:sldId id="265" r:id="rId34"/>
    <p:sldId id="264" r:id="rId35"/>
    <p:sldId id="263" r:id="rId36"/>
    <p:sldId id="262" r:id="rId37"/>
    <p:sldId id="261" r:id="rId38"/>
    <p:sldId id="260" r:id="rId39"/>
    <p:sldId id="259" r:id="rId40"/>
    <p:sldId id="258" r:id="rId41"/>
    <p:sldId id="25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C2833-8117-8F0D-0FEC-E4874C73F7BF}" v="1" dt="2023-04-12T13:58:50.859"/>
    <p1510:client id="{72999276-A04D-4F42-B3BC-A5C24C7EBCC3}" v="38" dt="2023-03-15T11:26:44.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9777" autoAdjust="0"/>
  </p:normalViewPr>
  <p:slideViewPr>
    <p:cSldViewPr snapToGrid="0">
      <p:cViewPr varScale="1">
        <p:scale>
          <a:sx n="102" d="100"/>
          <a:sy n="102" d="100"/>
        </p:scale>
        <p:origin x="66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503D4-0AE2-40DA-AAD1-F92F7151BD5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4B30B05-7460-4B47-AB49-B87E75A0FD89}">
      <dgm:prSet custT="1"/>
      <dgm:spPr/>
      <dgm:t>
        <a:bodyPr/>
        <a:lstStyle/>
        <a:p>
          <a:r>
            <a:rPr lang="en-US" sz="2000" dirty="0"/>
            <a:t>Clear and specific stating exactly what the learner is expected to achieve.</a:t>
          </a:r>
        </a:p>
      </dgm:t>
    </dgm:pt>
    <dgm:pt modelId="{D938BD88-0572-4A08-8F8C-9FFF9051BDF9}" type="parTrans" cxnId="{DB5033FB-6AFB-4155-9807-3064E9749C7E}">
      <dgm:prSet/>
      <dgm:spPr/>
      <dgm:t>
        <a:bodyPr/>
        <a:lstStyle/>
        <a:p>
          <a:endParaRPr lang="en-US" sz="2400"/>
        </a:p>
      </dgm:t>
    </dgm:pt>
    <dgm:pt modelId="{FF41C363-9D4E-40C9-81D8-9C7B04615782}" type="sibTrans" cxnId="{DB5033FB-6AFB-4155-9807-3064E9749C7E}">
      <dgm:prSet/>
      <dgm:spPr/>
      <dgm:t>
        <a:bodyPr/>
        <a:lstStyle/>
        <a:p>
          <a:endParaRPr lang="en-US" sz="2400"/>
        </a:p>
      </dgm:t>
    </dgm:pt>
    <dgm:pt modelId="{75671FFB-25E4-4D80-98B0-0C9274B5C32C}">
      <dgm:prSet custT="1"/>
      <dgm:spPr/>
      <dgm:t>
        <a:bodyPr/>
        <a:lstStyle/>
        <a:p>
          <a:r>
            <a:rPr lang="en-US" sz="2000" dirty="0"/>
            <a:t>Measurable  so that the learner's progress can be tracked and evaluated.</a:t>
          </a:r>
        </a:p>
      </dgm:t>
    </dgm:pt>
    <dgm:pt modelId="{96136E02-C54B-4E20-80EB-FD0E0E36BC88}" type="parTrans" cxnId="{6F632370-5022-451B-9FF0-7D0A99666774}">
      <dgm:prSet/>
      <dgm:spPr/>
      <dgm:t>
        <a:bodyPr/>
        <a:lstStyle/>
        <a:p>
          <a:endParaRPr lang="en-US" sz="2400"/>
        </a:p>
      </dgm:t>
    </dgm:pt>
    <dgm:pt modelId="{A9800FE5-0C96-4FC2-8ED5-B70F8C0029A1}" type="sibTrans" cxnId="{6F632370-5022-451B-9FF0-7D0A99666774}">
      <dgm:prSet/>
      <dgm:spPr/>
      <dgm:t>
        <a:bodyPr/>
        <a:lstStyle/>
        <a:p>
          <a:endParaRPr lang="en-US" sz="2400"/>
        </a:p>
      </dgm:t>
    </dgm:pt>
    <dgm:pt modelId="{E0CF48CC-D3C5-4D87-805B-A9D6D6B7D9B2}">
      <dgm:prSet custT="1"/>
      <dgm:spPr/>
      <dgm:t>
        <a:bodyPr/>
        <a:lstStyle/>
        <a:p>
          <a:r>
            <a:rPr lang="en-US" sz="2000" dirty="0"/>
            <a:t>Aligned with assessment methods used to evaluate learner progress. This makes it clear to learners how their progress will be assessed and what they need to do to succeed.</a:t>
          </a:r>
        </a:p>
      </dgm:t>
    </dgm:pt>
    <dgm:pt modelId="{EBEE2DDA-2980-4D5C-AD0B-72D300A87490}" type="parTrans" cxnId="{A5E94A83-442B-431A-ABAB-EED49AFBFE00}">
      <dgm:prSet/>
      <dgm:spPr/>
      <dgm:t>
        <a:bodyPr/>
        <a:lstStyle/>
        <a:p>
          <a:endParaRPr lang="en-US" sz="2400"/>
        </a:p>
      </dgm:t>
    </dgm:pt>
    <dgm:pt modelId="{DCAD2A40-88BB-40ED-91DF-11DA577B2F58}" type="sibTrans" cxnId="{A5E94A83-442B-431A-ABAB-EED49AFBFE00}">
      <dgm:prSet/>
      <dgm:spPr/>
      <dgm:t>
        <a:bodyPr/>
        <a:lstStyle/>
        <a:p>
          <a:endParaRPr lang="en-US" sz="2400"/>
        </a:p>
      </dgm:t>
    </dgm:pt>
    <dgm:pt modelId="{7D1969AD-E431-424D-915E-063B73E43459}">
      <dgm:prSet custT="1"/>
      <dgm:spPr/>
      <dgm:t>
        <a:bodyPr/>
        <a:lstStyle/>
        <a:p>
          <a:r>
            <a:rPr lang="en-US" sz="2000" dirty="0"/>
            <a:t>Communicated clearly to learners, through course materials, syllabi, or other means. This ensures that learners are aware of the objectives/outcomes from the start of the course or program.</a:t>
          </a:r>
        </a:p>
      </dgm:t>
    </dgm:pt>
    <dgm:pt modelId="{807FD986-A4F1-4739-AB70-AEDCA874C12D}" type="parTrans" cxnId="{6A6AE32A-559A-4E97-B9BA-DFAB33BA13AA}">
      <dgm:prSet/>
      <dgm:spPr/>
      <dgm:t>
        <a:bodyPr/>
        <a:lstStyle/>
        <a:p>
          <a:endParaRPr lang="en-US" sz="2400"/>
        </a:p>
      </dgm:t>
    </dgm:pt>
    <dgm:pt modelId="{9A41545F-1B0D-43FD-8B97-3E17EDDE5A9C}" type="sibTrans" cxnId="{6A6AE32A-559A-4E97-B9BA-DFAB33BA13AA}">
      <dgm:prSet/>
      <dgm:spPr/>
      <dgm:t>
        <a:bodyPr/>
        <a:lstStyle/>
        <a:p>
          <a:endParaRPr lang="en-US" sz="2400"/>
        </a:p>
      </dgm:t>
    </dgm:pt>
    <dgm:pt modelId="{0FED6095-4398-4F34-B7F7-1DDBD4B90733}">
      <dgm:prSet custT="1"/>
      <dgm:spPr/>
      <dgm:t>
        <a:bodyPr/>
        <a:lstStyle/>
        <a:p>
          <a:r>
            <a:rPr lang="en-US" sz="2000" dirty="0"/>
            <a:t>Revisited regularly to ensure that learners are on track to achieve them and to make any necessary adjustments to the course or program.</a:t>
          </a:r>
        </a:p>
      </dgm:t>
    </dgm:pt>
    <dgm:pt modelId="{F456157E-E535-41B7-A3D5-A181976C093D}" type="parTrans" cxnId="{0F719121-ECDF-46B2-94F1-597037B223CF}">
      <dgm:prSet/>
      <dgm:spPr/>
      <dgm:t>
        <a:bodyPr/>
        <a:lstStyle/>
        <a:p>
          <a:endParaRPr lang="en-US" sz="2400"/>
        </a:p>
      </dgm:t>
    </dgm:pt>
    <dgm:pt modelId="{D17F66E2-4298-48C3-A440-4D703264F551}" type="sibTrans" cxnId="{0F719121-ECDF-46B2-94F1-597037B223CF}">
      <dgm:prSet/>
      <dgm:spPr/>
      <dgm:t>
        <a:bodyPr/>
        <a:lstStyle/>
        <a:p>
          <a:endParaRPr lang="en-US" sz="2400"/>
        </a:p>
      </dgm:t>
    </dgm:pt>
    <dgm:pt modelId="{3ABCEE10-057A-4320-9EC5-B3A5ADDC6E6C}" type="pres">
      <dgm:prSet presAssocID="{5CF503D4-0AE2-40DA-AAD1-F92F7151BD5C}" presName="vert0" presStyleCnt="0">
        <dgm:presLayoutVars>
          <dgm:dir/>
          <dgm:animOne val="branch"/>
          <dgm:animLvl val="lvl"/>
        </dgm:presLayoutVars>
      </dgm:prSet>
      <dgm:spPr/>
    </dgm:pt>
    <dgm:pt modelId="{49D1BD60-8DCD-46B4-B25A-F449377D2625}" type="pres">
      <dgm:prSet presAssocID="{84B30B05-7460-4B47-AB49-B87E75A0FD89}" presName="thickLine" presStyleLbl="alignNode1" presStyleIdx="0" presStyleCnt="5"/>
      <dgm:spPr/>
    </dgm:pt>
    <dgm:pt modelId="{A5955297-207F-4D60-83D6-A5412BE009CB}" type="pres">
      <dgm:prSet presAssocID="{84B30B05-7460-4B47-AB49-B87E75A0FD89}" presName="horz1" presStyleCnt="0"/>
      <dgm:spPr/>
    </dgm:pt>
    <dgm:pt modelId="{302BEE52-D43A-4C29-8962-F87BF9B2D23F}" type="pres">
      <dgm:prSet presAssocID="{84B30B05-7460-4B47-AB49-B87E75A0FD89}" presName="tx1" presStyleLbl="revTx" presStyleIdx="0" presStyleCnt="5"/>
      <dgm:spPr/>
    </dgm:pt>
    <dgm:pt modelId="{E63C0412-1E40-4BBF-ACFB-026242CD4643}" type="pres">
      <dgm:prSet presAssocID="{84B30B05-7460-4B47-AB49-B87E75A0FD89}" presName="vert1" presStyleCnt="0"/>
      <dgm:spPr/>
    </dgm:pt>
    <dgm:pt modelId="{E9029EE4-0416-443E-8A3A-09D2AA2B0E30}" type="pres">
      <dgm:prSet presAssocID="{75671FFB-25E4-4D80-98B0-0C9274B5C32C}" presName="thickLine" presStyleLbl="alignNode1" presStyleIdx="1" presStyleCnt="5"/>
      <dgm:spPr/>
    </dgm:pt>
    <dgm:pt modelId="{F861EFC9-FA3D-4EA7-A6E6-6185FE850520}" type="pres">
      <dgm:prSet presAssocID="{75671FFB-25E4-4D80-98B0-0C9274B5C32C}" presName="horz1" presStyleCnt="0"/>
      <dgm:spPr/>
    </dgm:pt>
    <dgm:pt modelId="{32FA8D38-DD51-4A40-A4DE-177759DD83E4}" type="pres">
      <dgm:prSet presAssocID="{75671FFB-25E4-4D80-98B0-0C9274B5C32C}" presName="tx1" presStyleLbl="revTx" presStyleIdx="1" presStyleCnt="5"/>
      <dgm:spPr/>
    </dgm:pt>
    <dgm:pt modelId="{1483C111-E820-4224-B6D0-4A24F3397705}" type="pres">
      <dgm:prSet presAssocID="{75671FFB-25E4-4D80-98B0-0C9274B5C32C}" presName="vert1" presStyleCnt="0"/>
      <dgm:spPr/>
    </dgm:pt>
    <dgm:pt modelId="{068C6ED9-41C5-4805-A300-26AD620C2514}" type="pres">
      <dgm:prSet presAssocID="{E0CF48CC-D3C5-4D87-805B-A9D6D6B7D9B2}" presName="thickLine" presStyleLbl="alignNode1" presStyleIdx="2" presStyleCnt="5"/>
      <dgm:spPr/>
    </dgm:pt>
    <dgm:pt modelId="{1A4D9EE5-BA90-4BD0-A404-E89FA3CD29CD}" type="pres">
      <dgm:prSet presAssocID="{E0CF48CC-D3C5-4D87-805B-A9D6D6B7D9B2}" presName="horz1" presStyleCnt="0"/>
      <dgm:spPr/>
    </dgm:pt>
    <dgm:pt modelId="{BF5D4DFC-4DEE-43C4-AFBE-8FDB5E225C51}" type="pres">
      <dgm:prSet presAssocID="{E0CF48CC-D3C5-4D87-805B-A9D6D6B7D9B2}" presName="tx1" presStyleLbl="revTx" presStyleIdx="2" presStyleCnt="5"/>
      <dgm:spPr/>
    </dgm:pt>
    <dgm:pt modelId="{97D06E27-6FEA-4151-960B-7FD47AEC5AC7}" type="pres">
      <dgm:prSet presAssocID="{E0CF48CC-D3C5-4D87-805B-A9D6D6B7D9B2}" presName="vert1" presStyleCnt="0"/>
      <dgm:spPr/>
    </dgm:pt>
    <dgm:pt modelId="{8D89D041-13EB-4CC7-9A29-99FD0C83D63E}" type="pres">
      <dgm:prSet presAssocID="{7D1969AD-E431-424D-915E-063B73E43459}" presName="thickLine" presStyleLbl="alignNode1" presStyleIdx="3" presStyleCnt="5"/>
      <dgm:spPr/>
    </dgm:pt>
    <dgm:pt modelId="{E79589D2-8540-403D-A3E8-431A503A67E1}" type="pres">
      <dgm:prSet presAssocID="{7D1969AD-E431-424D-915E-063B73E43459}" presName="horz1" presStyleCnt="0"/>
      <dgm:spPr/>
    </dgm:pt>
    <dgm:pt modelId="{7AABB029-C5D9-4AFF-9D17-8AD135AB3F81}" type="pres">
      <dgm:prSet presAssocID="{7D1969AD-E431-424D-915E-063B73E43459}" presName="tx1" presStyleLbl="revTx" presStyleIdx="3" presStyleCnt="5"/>
      <dgm:spPr/>
    </dgm:pt>
    <dgm:pt modelId="{0DE9C6FB-15C0-4D7E-94C8-CCEBB79B84FE}" type="pres">
      <dgm:prSet presAssocID="{7D1969AD-E431-424D-915E-063B73E43459}" presName="vert1" presStyleCnt="0"/>
      <dgm:spPr/>
    </dgm:pt>
    <dgm:pt modelId="{E453A0CE-E5C8-406F-8701-FF56F3418FD5}" type="pres">
      <dgm:prSet presAssocID="{0FED6095-4398-4F34-B7F7-1DDBD4B90733}" presName="thickLine" presStyleLbl="alignNode1" presStyleIdx="4" presStyleCnt="5"/>
      <dgm:spPr/>
    </dgm:pt>
    <dgm:pt modelId="{5FD75715-A89C-4E7B-A03C-FAEB3C45EB92}" type="pres">
      <dgm:prSet presAssocID="{0FED6095-4398-4F34-B7F7-1DDBD4B90733}" presName="horz1" presStyleCnt="0"/>
      <dgm:spPr/>
    </dgm:pt>
    <dgm:pt modelId="{3628B6C1-55D0-4F89-9039-16CA711B20C0}" type="pres">
      <dgm:prSet presAssocID="{0FED6095-4398-4F34-B7F7-1DDBD4B90733}" presName="tx1" presStyleLbl="revTx" presStyleIdx="4" presStyleCnt="5"/>
      <dgm:spPr/>
    </dgm:pt>
    <dgm:pt modelId="{3FDCA479-A19D-4FB0-9607-64D5714D9638}" type="pres">
      <dgm:prSet presAssocID="{0FED6095-4398-4F34-B7F7-1DDBD4B90733}" presName="vert1" presStyleCnt="0"/>
      <dgm:spPr/>
    </dgm:pt>
  </dgm:ptLst>
  <dgm:cxnLst>
    <dgm:cxn modelId="{D6282901-3FFF-4784-8061-CCEDADF2243E}" type="presOf" srcId="{E0CF48CC-D3C5-4D87-805B-A9D6D6B7D9B2}" destId="{BF5D4DFC-4DEE-43C4-AFBE-8FDB5E225C51}" srcOrd="0" destOrd="0" presId="urn:microsoft.com/office/officeart/2008/layout/LinedList"/>
    <dgm:cxn modelId="{48AFF80F-DC0A-4116-B520-900B82C68023}" type="presOf" srcId="{75671FFB-25E4-4D80-98B0-0C9274B5C32C}" destId="{32FA8D38-DD51-4A40-A4DE-177759DD83E4}" srcOrd="0" destOrd="0" presId="urn:microsoft.com/office/officeart/2008/layout/LinedList"/>
    <dgm:cxn modelId="{0F719121-ECDF-46B2-94F1-597037B223CF}" srcId="{5CF503D4-0AE2-40DA-AAD1-F92F7151BD5C}" destId="{0FED6095-4398-4F34-B7F7-1DDBD4B90733}" srcOrd="4" destOrd="0" parTransId="{F456157E-E535-41B7-A3D5-A181976C093D}" sibTransId="{D17F66E2-4298-48C3-A440-4D703264F551}"/>
    <dgm:cxn modelId="{6A6AE32A-559A-4E97-B9BA-DFAB33BA13AA}" srcId="{5CF503D4-0AE2-40DA-AAD1-F92F7151BD5C}" destId="{7D1969AD-E431-424D-915E-063B73E43459}" srcOrd="3" destOrd="0" parTransId="{807FD986-A4F1-4739-AB70-AEDCA874C12D}" sibTransId="{9A41545F-1B0D-43FD-8B97-3E17EDDE5A9C}"/>
    <dgm:cxn modelId="{818B842D-E018-4646-A03D-6B3B5B93B4E7}" type="presOf" srcId="{5CF503D4-0AE2-40DA-AAD1-F92F7151BD5C}" destId="{3ABCEE10-057A-4320-9EC5-B3A5ADDC6E6C}" srcOrd="0" destOrd="0" presId="urn:microsoft.com/office/officeart/2008/layout/LinedList"/>
    <dgm:cxn modelId="{6F632370-5022-451B-9FF0-7D0A99666774}" srcId="{5CF503D4-0AE2-40DA-AAD1-F92F7151BD5C}" destId="{75671FFB-25E4-4D80-98B0-0C9274B5C32C}" srcOrd="1" destOrd="0" parTransId="{96136E02-C54B-4E20-80EB-FD0E0E36BC88}" sibTransId="{A9800FE5-0C96-4FC2-8ED5-B70F8C0029A1}"/>
    <dgm:cxn modelId="{A5E94A83-442B-431A-ABAB-EED49AFBFE00}" srcId="{5CF503D4-0AE2-40DA-AAD1-F92F7151BD5C}" destId="{E0CF48CC-D3C5-4D87-805B-A9D6D6B7D9B2}" srcOrd="2" destOrd="0" parTransId="{EBEE2DDA-2980-4D5C-AD0B-72D300A87490}" sibTransId="{DCAD2A40-88BB-40ED-91DF-11DA577B2F58}"/>
    <dgm:cxn modelId="{5F9BE984-B909-4964-A117-589EE56D98E0}" type="presOf" srcId="{84B30B05-7460-4B47-AB49-B87E75A0FD89}" destId="{302BEE52-D43A-4C29-8962-F87BF9B2D23F}" srcOrd="0" destOrd="0" presId="urn:microsoft.com/office/officeart/2008/layout/LinedList"/>
    <dgm:cxn modelId="{608BC59F-1D5A-4585-8EC4-90956F3DB52D}" type="presOf" srcId="{0FED6095-4398-4F34-B7F7-1DDBD4B90733}" destId="{3628B6C1-55D0-4F89-9039-16CA711B20C0}" srcOrd="0" destOrd="0" presId="urn:microsoft.com/office/officeart/2008/layout/LinedList"/>
    <dgm:cxn modelId="{F727BFAB-72DA-4035-B6E6-075F512D7C8F}" type="presOf" srcId="{7D1969AD-E431-424D-915E-063B73E43459}" destId="{7AABB029-C5D9-4AFF-9D17-8AD135AB3F81}" srcOrd="0" destOrd="0" presId="urn:microsoft.com/office/officeart/2008/layout/LinedList"/>
    <dgm:cxn modelId="{DB5033FB-6AFB-4155-9807-3064E9749C7E}" srcId="{5CF503D4-0AE2-40DA-AAD1-F92F7151BD5C}" destId="{84B30B05-7460-4B47-AB49-B87E75A0FD89}" srcOrd="0" destOrd="0" parTransId="{D938BD88-0572-4A08-8F8C-9FFF9051BDF9}" sibTransId="{FF41C363-9D4E-40C9-81D8-9C7B04615782}"/>
    <dgm:cxn modelId="{F02A36B2-504D-4191-A2F9-0A91E4410859}" type="presParOf" srcId="{3ABCEE10-057A-4320-9EC5-B3A5ADDC6E6C}" destId="{49D1BD60-8DCD-46B4-B25A-F449377D2625}" srcOrd="0" destOrd="0" presId="urn:microsoft.com/office/officeart/2008/layout/LinedList"/>
    <dgm:cxn modelId="{E01E10E3-F728-4373-9861-84859050E1E8}" type="presParOf" srcId="{3ABCEE10-057A-4320-9EC5-B3A5ADDC6E6C}" destId="{A5955297-207F-4D60-83D6-A5412BE009CB}" srcOrd="1" destOrd="0" presId="urn:microsoft.com/office/officeart/2008/layout/LinedList"/>
    <dgm:cxn modelId="{067C8CA4-B700-46D5-AF51-11DB0D287025}" type="presParOf" srcId="{A5955297-207F-4D60-83D6-A5412BE009CB}" destId="{302BEE52-D43A-4C29-8962-F87BF9B2D23F}" srcOrd="0" destOrd="0" presId="urn:microsoft.com/office/officeart/2008/layout/LinedList"/>
    <dgm:cxn modelId="{6CA922BA-FEFF-47E5-A83A-0E65FE156AF1}" type="presParOf" srcId="{A5955297-207F-4D60-83D6-A5412BE009CB}" destId="{E63C0412-1E40-4BBF-ACFB-026242CD4643}" srcOrd="1" destOrd="0" presId="urn:microsoft.com/office/officeart/2008/layout/LinedList"/>
    <dgm:cxn modelId="{5490296B-F543-454D-98DC-53A8909AAE34}" type="presParOf" srcId="{3ABCEE10-057A-4320-9EC5-B3A5ADDC6E6C}" destId="{E9029EE4-0416-443E-8A3A-09D2AA2B0E30}" srcOrd="2" destOrd="0" presId="urn:microsoft.com/office/officeart/2008/layout/LinedList"/>
    <dgm:cxn modelId="{4F59636B-5D69-4FB1-9CEE-A831D407A625}" type="presParOf" srcId="{3ABCEE10-057A-4320-9EC5-B3A5ADDC6E6C}" destId="{F861EFC9-FA3D-4EA7-A6E6-6185FE850520}" srcOrd="3" destOrd="0" presId="urn:microsoft.com/office/officeart/2008/layout/LinedList"/>
    <dgm:cxn modelId="{B68E1D72-DEB1-4799-AECE-E9E426455958}" type="presParOf" srcId="{F861EFC9-FA3D-4EA7-A6E6-6185FE850520}" destId="{32FA8D38-DD51-4A40-A4DE-177759DD83E4}" srcOrd="0" destOrd="0" presId="urn:microsoft.com/office/officeart/2008/layout/LinedList"/>
    <dgm:cxn modelId="{F604C586-9B02-4B21-B28C-914B2E6870A9}" type="presParOf" srcId="{F861EFC9-FA3D-4EA7-A6E6-6185FE850520}" destId="{1483C111-E820-4224-B6D0-4A24F3397705}" srcOrd="1" destOrd="0" presId="urn:microsoft.com/office/officeart/2008/layout/LinedList"/>
    <dgm:cxn modelId="{8A0A5FE4-F2E1-4FBE-9950-1001A911D364}" type="presParOf" srcId="{3ABCEE10-057A-4320-9EC5-B3A5ADDC6E6C}" destId="{068C6ED9-41C5-4805-A300-26AD620C2514}" srcOrd="4" destOrd="0" presId="urn:microsoft.com/office/officeart/2008/layout/LinedList"/>
    <dgm:cxn modelId="{8C7FFB00-3394-4EE5-B0A5-A8C7D73D1F23}" type="presParOf" srcId="{3ABCEE10-057A-4320-9EC5-B3A5ADDC6E6C}" destId="{1A4D9EE5-BA90-4BD0-A404-E89FA3CD29CD}" srcOrd="5" destOrd="0" presId="urn:microsoft.com/office/officeart/2008/layout/LinedList"/>
    <dgm:cxn modelId="{B9368C41-212B-488B-9103-18B7B3309FC8}" type="presParOf" srcId="{1A4D9EE5-BA90-4BD0-A404-E89FA3CD29CD}" destId="{BF5D4DFC-4DEE-43C4-AFBE-8FDB5E225C51}" srcOrd="0" destOrd="0" presId="urn:microsoft.com/office/officeart/2008/layout/LinedList"/>
    <dgm:cxn modelId="{400A6909-15C8-40F9-894E-FBD5CE2ED84F}" type="presParOf" srcId="{1A4D9EE5-BA90-4BD0-A404-E89FA3CD29CD}" destId="{97D06E27-6FEA-4151-960B-7FD47AEC5AC7}" srcOrd="1" destOrd="0" presId="urn:microsoft.com/office/officeart/2008/layout/LinedList"/>
    <dgm:cxn modelId="{B2F5A4EA-8770-4EEF-A310-52EF49A79066}" type="presParOf" srcId="{3ABCEE10-057A-4320-9EC5-B3A5ADDC6E6C}" destId="{8D89D041-13EB-4CC7-9A29-99FD0C83D63E}" srcOrd="6" destOrd="0" presId="urn:microsoft.com/office/officeart/2008/layout/LinedList"/>
    <dgm:cxn modelId="{706B3461-D1C8-4A1F-83AD-F60B5DD7686D}" type="presParOf" srcId="{3ABCEE10-057A-4320-9EC5-B3A5ADDC6E6C}" destId="{E79589D2-8540-403D-A3E8-431A503A67E1}" srcOrd="7" destOrd="0" presId="urn:microsoft.com/office/officeart/2008/layout/LinedList"/>
    <dgm:cxn modelId="{CD5C54B8-DBB5-431A-9E4C-B0F76653BF05}" type="presParOf" srcId="{E79589D2-8540-403D-A3E8-431A503A67E1}" destId="{7AABB029-C5D9-4AFF-9D17-8AD135AB3F81}" srcOrd="0" destOrd="0" presId="urn:microsoft.com/office/officeart/2008/layout/LinedList"/>
    <dgm:cxn modelId="{71097964-8306-420C-8140-1C7A12CDA8E7}" type="presParOf" srcId="{E79589D2-8540-403D-A3E8-431A503A67E1}" destId="{0DE9C6FB-15C0-4D7E-94C8-CCEBB79B84FE}" srcOrd="1" destOrd="0" presId="urn:microsoft.com/office/officeart/2008/layout/LinedList"/>
    <dgm:cxn modelId="{E0386416-9333-4545-B22B-FD644E52F204}" type="presParOf" srcId="{3ABCEE10-057A-4320-9EC5-B3A5ADDC6E6C}" destId="{E453A0CE-E5C8-406F-8701-FF56F3418FD5}" srcOrd="8" destOrd="0" presId="urn:microsoft.com/office/officeart/2008/layout/LinedList"/>
    <dgm:cxn modelId="{914C110D-F9A8-412F-854F-0F7F728A1959}" type="presParOf" srcId="{3ABCEE10-057A-4320-9EC5-B3A5ADDC6E6C}" destId="{5FD75715-A89C-4E7B-A03C-FAEB3C45EB92}" srcOrd="9" destOrd="0" presId="urn:microsoft.com/office/officeart/2008/layout/LinedList"/>
    <dgm:cxn modelId="{F33CDDE2-1ECE-4F31-B63A-8E42BBDC04DB}" type="presParOf" srcId="{5FD75715-A89C-4E7B-A03C-FAEB3C45EB92}" destId="{3628B6C1-55D0-4F89-9039-16CA711B20C0}" srcOrd="0" destOrd="0" presId="urn:microsoft.com/office/officeart/2008/layout/LinedList"/>
    <dgm:cxn modelId="{BCD94757-AD93-4AD0-AC1F-9BD8346496C9}" type="presParOf" srcId="{5FD75715-A89C-4E7B-A03C-FAEB3C45EB92}" destId="{3FDCA479-A19D-4FB0-9607-64D5714D963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1BD60-8DCD-46B4-B25A-F449377D2625}">
      <dsp:nvSpPr>
        <dsp:cNvPr id="0" name=""/>
        <dsp:cNvSpPr/>
      </dsp:nvSpPr>
      <dsp:spPr>
        <a:xfrm>
          <a:off x="0" y="61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2BEE52-D43A-4C29-8962-F87BF9B2D23F}">
      <dsp:nvSpPr>
        <dsp:cNvPr id="0" name=""/>
        <dsp:cNvSpPr/>
      </dsp:nvSpPr>
      <dsp:spPr>
        <a:xfrm>
          <a:off x="0" y="613"/>
          <a:ext cx="10515600" cy="100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Clear and specific stating exactly what the learner is expected to achieve.</a:t>
          </a:r>
        </a:p>
      </dsp:txBody>
      <dsp:txXfrm>
        <a:off x="0" y="613"/>
        <a:ext cx="10515600" cy="1004287"/>
      </dsp:txXfrm>
    </dsp:sp>
    <dsp:sp modelId="{E9029EE4-0416-443E-8A3A-09D2AA2B0E30}">
      <dsp:nvSpPr>
        <dsp:cNvPr id="0" name=""/>
        <dsp:cNvSpPr/>
      </dsp:nvSpPr>
      <dsp:spPr>
        <a:xfrm>
          <a:off x="0" y="100490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A8D38-DD51-4A40-A4DE-177759DD83E4}">
      <dsp:nvSpPr>
        <dsp:cNvPr id="0" name=""/>
        <dsp:cNvSpPr/>
      </dsp:nvSpPr>
      <dsp:spPr>
        <a:xfrm>
          <a:off x="0" y="1004900"/>
          <a:ext cx="10515600" cy="100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Measurable  so that the learner's progress can be tracked and evaluated.</a:t>
          </a:r>
        </a:p>
      </dsp:txBody>
      <dsp:txXfrm>
        <a:off x="0" y="1004900"/>
        <a:ext cx="10515600" cy="1004287"/>
      </dsp:txXfrm>
    </dsp:sp>
    <dsp:sp modelId="{068C6ED9-41C5-4805-A300-26AD620C2514}">
      <dsp:nvSpPr>
        <dsp:cNvPr id="0" name=""/>
        <dsp:cNvSpPr/>
      </dsp:nvSpPr>
      <dsp:spPr>
        <a:xfrm>
          <a:off x="0" y="20091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5D4DFC-4DEE-43C4-AFBE-8FDB5E225C51}">
      <dsp:nvSpPr>
        <dsp:cNvPr id="0" name=""/>
        <dsp:cNvSpPr/>
      </dsp:nvSpPr>
      <dsp:spPr>
        <a:xfrm>
          <a:off x="0" y="2009187"/>
          <a:ext cx="10515600" cy="100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Aligned with assessment methods used to evaluate learner progress. This makes it clear to learners how their progress will be assessed and what they need to do to succeed.</a:t>
          </a:r>
        </a:p>
      </dsp:txBody>
      <dsp:txXfrm>
        <a:off x="0" y="2009187"/>
        <a:ext cx="10515600" cy="1004287"/>
      </dsp:txXfrm>
    </dsp:sp>
    <dsp:sp modelId="{8D89D041-13EB-4CC7-9A29-99FD0C83D63E}">
      <dsp:nvSpPr>
        <dsp:cNvPr id="0" name=""/>
        <dsp:cNvSpPr/>
      </dsp:nvSpPr>
      <dsp:spPr>
        <a:xfrm>
          <a:off x="0" y="301347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ABB029-C5D9-4AFF-9D17-8AD135AB3F81}">
      <dsp:nvSpPr>
        <dsp:cNvPr id="0" name=""/>
        <dsp:cNvSpPr/>
      </dsp:nvSpPr>
      <dsp:spPr>
        <a:xfrm>
          <a:off x="0" y="3013475"/>
          <a:ext cx="10515600" cy="100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Communicated clearly to learners, through course materials, syllabi, or other means. This ensures that learners are aware of the objectives/outcomes from the start of the course or program.</a:t>
          </a:r>
        </a:p>
      </dsp:txBody>
      <dsp:txXfrm>
        <a:off x="0" y="3013475"/>
        <a:ext cx="10515600" cy="1004287"/>
      </dsp:txXfrm>
    </dsp:sp>
    <dsp:sp modelId="{E453A0CE-E5C8-406F-8701-FF56F3418FD5}">
      <dsp:nvSpPr>
        <dsp:cNvPr id="0" name=""/>
        <dsp:cNvSpPr/>
      </dsp:nvSpPr>
      <dsp:spPr>
        <a:xfrm>
          <a:off x="0" y="401776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8B6C1-55D0-4F89-9039-16CA711B20C0}">
      <dsp:nvSpPr>
        <dsp:cNvPr id="0" name=""/>
        <dsp:cNvSpPr/>
      </dsp:nvSpPr>
      <dsp:spPr>
        <a:xfrm>
          <a:off x="0" y="4017762"/>
          <a:ext cx="10515600" cy="1004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Revisited regularly to ensure that learners are on track to achieve them and to make any necessary adjustments to the course or program.</a:t>
          </a:r>
        </a:p>
      </dsp:txBody>
      <dsp:txXfrm>
        <a:off x="0" y="4017762"/>
        <a:ext cx="10515600" cy="100428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B0B81-6297-4A7B-B697-97E776D29FDA}" type="datetimeFigureOut">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61873-F359-4EBD-89B0-E45D16EAC16F}" type="slidenum">
              <a:t>‹#›</a:t>
            </a:fld>
            <a:endParaRPr lang="en-US"/>
          </a:p>
        </p:txBody>
      </p:sp>
    </p:spTree>
    <p:extLst>
      <p:ext uri="{BB962C8B-B14F-4D97-AF65-F5344CB8AC3E}">
        <p14:creationId xmlns:p14="http://schemas.microsoft.com/office/powerpoint/2010/main" val="7045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38F516-B086-4663-B4A9-E7D1D45C94C4}" type="slidenum">
              <a:rPr lang="en-US" smtClean="0"/>
              <a:t>4</a:t>
            </a:fld>
            <a:endParaRPr lang="en-US"/>
          </a:p>
        </p:txBody>
      </p:sp>
    </p:spTree>
    <p:extLst>
      <p:ext uri="{BB962C8B-B14F-4D97-AF65-F5344CB8AC3E}">
        <p14:creationId xmlns:p14="http://schemas.microsoft.com/office/powerpoint/2010/main" val="366420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20B0604020202020204" pitchFamily="34" charset="0"/>
              <a:buChar char="q"/>
            </a:pPr>
            <a:r>
              <a:rPr lang="en-US" dirty="0">
                <a:ea typeface="+mn-lt"/>
                <a:cs typeface="+mn-lt"/>
              </a:rPr>
              <a:t>All course assignments, activities, and assessments are clearly mapped—on the syllabus or written guidelines—to course outcomes and/or learning objectives.</a:t>
            </a:r>
            <a:endParaRPr lang="en-US" dirty="0">
              <a:cs typeface="Calibri" panose="020F0502020204030204"/>
            </a:endParaRPr>
          </a:p>
          <a:p>
            <a:pPr>
              <a:buFont typeface="Wingdings" panose="020B0604020202020204" pitchFamily="34" charset="0"/>
              <a:buChar char="q"/>
            </a:pPr>
            <a:r>
              <a:rPr lang="en-US" dirty="0">
                <a:ea typeface="+mn-lt"/>
                <a:cs typeface="+mn-lt"/>
              </a:rPr>
              <a:t>I regularly discuss the connections between the course outcomes, learning objectives, and future career skills.</a:t>
            </a:r>
            <a:endParaRPr lang="en-US" dirty="0">
              <a:cs typeface="Calibri" panose="020F0502020204030204"/>
            </a:endParaRPr>
          </a:p>
          <a:p>
            <a:pPr>
              <a:buFont typeface="Wingdings" panose="020B0604020202020204" pitchFamily="34" charset="0"/>
              <a:buChar char="q"/>
            </a:pPr>
            <a:r>
              <a:rPr lang="en-US" dirty="0">
                <a:ea typeface="+mn-lt"/>
                <a:cs typeface="+mn-lt"/>
              </a:rPr>
              <a:t>Students are asked to write about or report on their progress toward the course outcomes.</a:t>
            </a:r>
            <a:endParaRPr lang="en-US" dirty="0">
              <a:cs typeface="Calibri" panose="020F0502020204030204"/>
            </a:endParaRPr>
          </a:p>
          <a:p>
            <a:pPr>
              <a:buFont typeface="Wingdings" panose="020B0604020202020204" pitchFamily="34" charset="0"/>
              <a:buChar char="q"/>
            </a:pPr>
            <a:r>
              <a:rPr lang="en-US" dirty="0">
                <a:ea typeface="+mn-lt"/>
                <a:cs typeface="+mn-lt"/>
              </a:rPr>
              <a:t>I indicate each outcome's level of importance for the course.</a:t>
            </a:r>
            <a:endParaRPr lang="en-US" dirty="0">
              <a:cs typeface="Calibri" panose="020F0502020204030204"/>
            </a:endParaRPr>
          </a:p>
          <a:p>
            <a:pPr>
              <a:buFont typeface="Wingdings" panose="020B0604020202020204" pitchFamily="34" charset="0"/>
              <a:buChar char="q"/>
            </a:pPr>
            <a:r>
              <a:rPr lang="en-US" dirty="0">
                <a:ea typeface="+mn-lt"/>
                <a:cs typeface="+mn-lt"/>
              </a:rPr>
              <a:t>I do not use course outcomes aside from having them on my syllabus as required by my institution.</a:t>
            </a:r>
            <a:endParaRPr lang="en-US" dirty="0">
              <a:cs typeface="Calibri" panose="020F0502020204030204"/>
            </a:endParaRPr>
          </a:p>
          <a:p>
            <a:pPr>
              <a:buFont typeface="Wingdings" panose="020B0604020202020204" pitchFamily="34" charset="0"/>
              <a:buChar char="q"/>
            </a:pPr>
            <a:r>
              <a:rPr lang="en-US" dirty="0">
                <a:ea typeface="+mn-lt"/>
                <a:cs typeface="+mn-lt"/>
              </a:rPr>
              <a:t>Other</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3538F516-B086-4663-B4A9-E7D1D45C94C4}" type="slidenum">
              <a:rPr lang="en-US" smtClean="0"/>
              <a:t>5</a:t>
            </a:fld>
            <a:endParaRPr lang="en-US"/>
          </a:p>
        </p:txBody>
      </p:sp>
    </p:spTree>
    <p:extLst>
      <p:ext uri="{BB962C8B-B14F-4D97-AF65-F5344CB8AC3E}">
        <p14:creationId xmlns:p14="http://schemas.microsoft.com/office/powerpoint/2010/main" val="197204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ILOs are the skills or habits of mind that are important for all students to develop, regardless of their program of study or degree/certificate type. ILOs constitute the Graduate Attributes (Gas) of the institution</a:t>
            </a:r>
          </a:p>
        </p:txBody>
      </p:sp>
      <p:sp>
        <p:nvSpPr>
          <p:cNvPr id="4" name="Slide Number Placeholder 3"/>
          <p:cNvSpPr>
            <a:spLocks noGrp="1"/>
          </p:cNvSpPr>
          <p:nvPr>
            <p:ph type="sldNum" sz="quarter" idx="5"/>
          </p:nvPr>
        </p:nvSpPr>
        <p:spPr/>
        <p:txBody>
          <a:bodyPr/>
          <a:lstStyle/>
          <a:p>
            <a:fld id="{3538F516-B086-4663-B4A9-E7D1D45C94C4}" type="slidenum">
              <a:rPr lang="en-US"/>
              <a:t>8</a:t>
            </a:fld>
            <a:endParaRPr lang="en-US"/>
          </a:p>
        </p:txBody>
      </p:sp>
    </p:spTree>
    <p:extLst>
      <p:ext uri="{BB962C8B-B14F-4D97-AF65-F5344CB8AC3E}">
        <p14:creationId xmlns:p14="http://schemas.microsoft.com/office/powerpoint/2010/main" val="2041989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38F516-B086-4663-B4A9-E7D1D45C94C4}" type="slidenum">
              <a:rPr lang="en-US" smtClean="0"/>
              <a:t>13</a:t>
            </a:fld>
            <a:endParaRPr lang="en-US"/>
          </a:p>
        </p:txBody>
      </p:sp>
    </p:spTree>
    <p:extLst>
      <p:ext uri="{BB962C8B-B14F-4D97-AF65-F5344CB8AC3E}">
        <p14:creationId xmlns:p14="http://schemas.microsoft.com/office/powerpoint/2010/main" val="303286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Specific: Learning objectives/outcomes should be clear and specific, stating exactly what the learner is expected to achieve.</a:t>
            </a:r>
          </a:p>
          <a:p>
            <a:pPr>
              <a:buFont typeface="Arial" panose="020B0604020202020204" pitchFamily="34" charset="0"/>
              <a:buChar char="•"/>
            </a:pPr>
            <a:r>
              <a:rPr lang="en-US" dirty="0"/>
              <a:t>Measurable: Learning objectives/outcomes should be measurable, so that the learner's progress can be tracked and evaluated.</a:t>
            </a:r>
          </a:p>
          <a:p>
            <a:pPr>
              <a:buFont typeface="Arial" panose="020B0604020202020204" pitchFamily="34" charset="0"/>
              <a:buChar char="•"/>
            </a:pPr>
            <a:r>
              <a:rPr lang="en-US" dirty="0"/>
              <a:t>Achievable and action-oriented: Learning objectives/outcomes should describe specific, observable behaviors or actions that learners will be able to demonstrate, and be achievable within the constraints of the learning environment.</a:t>
            </a:r>
          </a:p>
          <a:p>
            <a:pPr>
              <a:buFont typeface="Arial" panose="020B0604020202020204" pitchFamily="34" charset="0"/>
              <a:buChar char="•"/>
            </a:pPr>
            <a:r>
              <a:rPr lang="en-US" dirty="0"/>
              <a:t>Relevant: Learning objectives/outcomes should be relevant to the learner's needs, interests, and career goals, and aligned with the learning content.</a:t>
            </a:r>
          </a:p>
          <a:p>
            <a:pPr>
              <a:buFont typeface="Arial" panose="020B0604020202020204" pitchFamily="34" charset="0"/>
              <a:buChar char="•"/>
            </a:pPr>
            <a:r>
              <a:rPr lang="en-US" dirty="0"/>
              <a:t>Time-bound and transparent: Learning objectives/outcomes should be time-bound, with clear deadlines and checkpoints for tracking progress, and transparent, with learners aware of the objectives/outcomes from the start of the course or program.</a:t>
            </a:r>
          </a:p>
          <a:p>
            <a:pPr>
              <a:buFont typeface="Arial" panose="020B0604020202020204" pitchFamily="34" charset="0"/>
              <a:buChar char="•"/>
            </a:pPr>
            <a:r>
              <a:rPr lang="en-US" dirty="0"/>
              <a:t>Equitable: Learning objectives/outcomes should be designed with equity in mind, ensuring that all learners have an equal opportunity to succeed regardless of their background, culture, or identity.</a:t>
            </a:r>
          </a:p>
          <a:p>
            <a:endParaRPr lang="en-US" dirty="0"/>
          </a:p>
        </p:txBody>
      </p:sp>
      <p:sp>
        <p:nvSpPr>
          <p:cNvPr id="4" name="Slide Number Placeholder 3"/>
          <p:cNvSpPr>
            <a:spLocks noGrp="1"/>
          </p:cNvSpPr>
          <p:nvPr>
            <p:ph type="sldNum" sz="quarter" idx="5"/>
          </p:nvPr>
        </p:nvSpPr>
        <p:spPr/>
        <p:txBody>
          <a:bodyPr/>
          <a:lstStyle/>
          <a:p>
            <a:fld id="{3538F516-B086-4663-B4A9-E7D1D45C94C4}" type="slidenum">
              <a:rPr lang="en-US" smtClean="0"/>
              <a:t>20</a:t>
            </a:fld>
            <a:endParaRPr lang="en-US"/>
          </a:p>
        </p:txBody>
      </p:sp>
    </p:spTree>
    <p:extLst>
      <p:ext uri="{BB962C8B-B14F-4D97-AF65-F5344CB8AC3E}">
        <p14:creationId xmlns:p14="http://schemas.microsoft.com/office/powerpoint/2010/main" val="102151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38F516-B086-4663-B4A9-E7D1D45C94C4}" type="slidenum">
              <a:rPr lang="en-US" smtClean="0"/>
              <a:t>21</a:t>
            </a:fld>
            <a:endParaRPr lang="en-US"/>
          </a:p>
        </p:txBody>
      </p:sp>
    </p:spTree>
    <p:extLst>
      <p:ext uri="{BB962C8B-B14F-4D97-AF65-F5344CB8AC3E}">
        <p14:creationId xmlns:p14="http://schemas.microsoft.com/office/powerpoint/2010/main" val="400281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24</a:t>
            </a:fld>
            <a:endParaRPr lang="en-US"/>
          </a:p>
        </p:txBody>
      </p:sp>
    </p:spTree>
    <p:extLst>
      <p:ext uri="{BB962C8B-B14F-4D97-AF65-F5344CB8AC3E}">
        <p14:creationId xmlns:p14="http://schemas.microsoft.com/office/powerpoint/2010/main" val="3958413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26</a:t>
            </a:fld>
            <a:endParaRPr lang="en-US"/>
          </a:p>
        </p:txBody>
      </p:sp>
    </p:spTree>
    <p:extLst>
      <p:ext uri="{BB962C8B-B14F-4D97-AF65-F5344CB8AC3E}">
        <p14:creationId xmlns:p14="http://schemas.microsoft.com/office/powerpoint/2010/main" val="392129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1" y="3886200"/>
            <a:ext cx="12192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2400">
              <a:solidFill>
                <a:prstClr val="white"/>
              </a:solidFill>
            </a:endParaRPr>
          </a:p>
        </p:txBody>
      </p:sp>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85931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5/2/2023</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62" r:id="rId8"/>
    <p:sldLayoutId id="2147483655" r:id="rId9"/>
    <p:sldLayoutId id="2147483656" r:id="rId10"/>
    <p:sldLayoutId id="2147483657" r:id="rId11"/>
    <p:sldLayoutId id="2147483658" r:id="rId12"/>
    <p:sldLayoutId id="2147483659" r:id="rId13"/>
    <p:sldLayoutId id="2147483663" r:id="rId14"/>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cartoon-smiley-questions-puzzle-3082809/" TargetMode="External"/><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forms.office.com/r/eVySpVx9FE" TargetMode="External"/><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i="0" dirty="0">
                <a:solidFill>
                  <a:srgbClr val="424242"/>
                </a:solidFill>
                <a:effectLst/>
                <a:latin typeface="Segoe UI" panose="020B0502040204020203" pitchFamily="34" charset="0"/>
              </a:rPr>
              <a:t>From </a:t>
            </a:r>
            <a:r>
              <a:rPr lang="en-US" b="1" i="0" dirty="0">
                <a:solidFill>
                  <a:srgbClr val="FF0000"/>
                </a:solidFill>
                <a:effectLst/>
                <a:latin typeface="Segoe UI" panose="020B0502040204020203" pitchFamily="34" charset="0"/>
              </a:rPr>
              <a:t>Vague</a:t>
            </a:r>
            <a:r>
              <a:rPr lang="en-US" b="1" i="0" dirty="0">
                <a:solidFill>
                  <a:srgbClr val="424242"/>
                </a:solidFill>
                <a:effectLst/>
                <a:latin typeface="Segoe UI" panose="020B0502040204020203" pitchFamily="34" charset="0"/>
              </a:rPr>
              <a:t> to </a:t>
            </a:r>
            <a:r>
              <a:rPr lang="en-US" b="1" i="0" dirty="0">
                <a:solidFill>
                  <a:srgbClr val="00B050"/>
                </a:solidFill>
                <a:effectLst/>
                <a:latin typeface="Segoe UI" panose="020B0502040204020203" pitchFamily="34" charset="0"/>
              </a:rPr>
              <a:t>Measurable</a:t>
            </a:r>
            <a:endParaRPr lang="en-US" dirty="0">
              <a:solidFill>
                <a:srgbClr val="00B050"/>
              </a:solidFill>
            </a:endParaRPr>
          </a:p>
        </p:txBody>
      </p:sp>
      <p:sp>
        <p:nvSpPr>
          <p:cNvPr id="3" name="Subtitle 2"/>
          <p:cNvSpPr>
            <a:spLocks noGrp="1"/>
          </p:cNvSpPr>
          <p:nvPr>
            <p:ph type="subTitle" idx="1"/>
          </p:nvPr>
        </p:nvSpPr>
        <p:spPr/>
        <p:txBody>
          <a:bodyPr>
            <a:normAutofit lnSpcReduction="10000"/>
          </a:bodyPr>
          <a:lstStyle/>
          <a:p>
            <a:r>
              <a:rPr lang="en-US" b="1" i="0" dirty="0">
                <a:solidFill>
                  <a:srgbClr val="424242"/>
                </a:solidFill>
                <a:effectLst/>
                <a:latin typeface="Segoe UI" panose="020B0502040204020203" pitchFamily="34" charset="0"/>
              </a:rPr>
              <a:t>Best Practices for Writing Measurable Learni</a:t>
            </a:r>
            <a:r>
              <a:rPr lang="en-US" b="1" dirty="0">
                <a:solidFill>
                  <a:srgbClr val="424242"/>
                </a:solidFill>
                <a:latin typeface="Segoe UI" panose="020B0502040204020203" pitchFamily="34" charset="0"/>
              </a:rPr>
              <a:t>ng Objectives</a:t>
            </a:r>
          </a:p>
          <a:p>
            <a:endParaRPr lang="en-US" b="1" dirty="0">
              <a:solidFill>
                <a:srgbClr val="424242"/>
              </a:solidFill>
              <a:latin typeface="Segoe UI" panose="020B0502040204020203" pitchFamily="34" charset="0"/>
            </a:endParaRPr>
          </a:p>
          <a:p>
            <a:r>
              <a:rPr lang="en-US" sz="2000" dirty="0">
                <a:solidFill>
                  <a:srgbClr val="424242"/>
                </a:solidFill>
                <a:latin typeface="Segoe UI" panose="020B0502040204020203" pitchFamily="34" charset="0"/>
              </a:rPr>
              <a:t>Dr. Bouchra Bakach</a:t>
            </a:r>
          </a:p>
          <a:p>
            <a:r>
              <a:rPr lang="en-US" sz="2000" dirty="0">
                <a:solidFill>
                  <a:srgbClr val="424242"/>
                </a:solidFill>
                <a:latin typeface="Segoe UI" panose="020B0502040204020203" pitchFamily="34" charset="0"/>
              </a:rPr>
              <a:t>Faculty Development Manager</a:t>
            </a:r>
            <a:endParaRPr lang="en-US" dirty="0"/>
          </a:p>
        </p:txBody>
      </p:sp>
    </p:spTree>
    <p:extLst>
      <p:ext uri="{BB962C8B-B14F-4D97-AF65-F5344CB8AC3E}">
        <p14:creationId xmlns:p14="http://schemas.microsoft.com/office/powerpoint/2010/main" val="3801878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7D6F5830-CB77-AB42-FF82-0F67568FD75E}"/>
              </a:ext>
            </a:extLst>
          </p:cNvPr>
          <p:cNvCxnSpPr>
            <a:cxnSpLocks/>
          </p:cNvCxnSpPr>
          <p:nvPr/>
        </p:nvCxnSpPr>
        <p:spPr>
          <a:xfrm flipH="1">
            <a:off x="3411130" y="2713932"/>
            <a:ext cx="26340" cy="3002844"/>
          </a:xfrm>
          <a:prstGeom prst="straightConnector1">
            <a:avLst/>
          </a:prstGeom>
        </p:spPr>
        <p:style>
          <a:lnRef idx="1">
            <a:schemeClr val="dk1"/>
          </a:lnRef>
          <a:fillRef idx="0">
            <a:schemeClr val="dk1"/>
          </a:fillRef>
          <a:effectRef idx="0">
            <a:schemeClr val="dk1"/>
          </a:effectRef>
          <a:fontRef idx="minor">
            <a:schemeClr val="tx1"/>
          </a:fontRef>
        </p:style>
      </p:cxnSp>
      <p:sp>
        <p:nvSpPr>
          <p:cNvPr id="5" name="Rectangle: Rounded Corners 4">
            <a:extLst>
              <a:ext uri="{FF2B5EF4-FFF2-40B4-BE49-F238E27FC236}">
                <a16:creationId xmlns:a16="http://schemas.microsoft.com/office/drawing/2014/main" id="{A31E787C-2D94-5FA4-9672-14D80CB29718}"/>
              </a:ext>
            </a:extLst>
          </p:cNvPr>
          <p:cNvSpPr/>
          <p:nvPr/>
        </p:nvSpPr>
        <p:spPr>
          <a:xfrm>
            <a:off x="949977" y="3036762"/>
            <a:ext cx="4949206" cy="91251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Calibri"/>
              </a:rPr>
              <a:t>Program Learning Outcomes (PLOs)</a:t>
            </a:r>
            <a:endParaRPr lang="en-US" sz="2400" dirty="0"/>
          </a:p>
        </p:txBody>
      </p:sp>
      <p:sp>
        <p:nvSpPr>
          <p:cNvPr id="4" name="Rectangle: Rounded Corners 3">
            <a:extLst>
              <a:ext uri="{FF2B5EF4-FFF2-40B4-BE49-F238E27FC236}">
                <a16:creationId xmlns:a16="http://schemas.microsoft.com/office/drawing/2014/main" id="{8AECD7F6-EE69-69B9-5CAA-854F1B65320A}"/>
              </a:ext>
            </a:extLst>
          </p:cNvPr>
          <p:cNvSpPr/>
          <p:nvPr/>
        </p:nvSpPr>
        <p:spPr>
          <a:xfrm>
            <a:off x="456076" y="1802954"/>
            <a:ext cx="5937009" cy="91251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Calibri"/>
              </a:rPr>
              <a:t>Institutional Learning Outcomes (ILOs)</a:t>
            </a:r>
            <a:endParaRPr lang="en-US" sz="2400" dirty="0"/>
          </a:p>
        </p:txBody>
      </p:sp>
      <p:sp>
        <p:nvSpPr>
          <p:cNvPr id="6" name="Rectangle: Rounded Corners 5">
            <a:extLst>
              <a:ext uri="{FF2B5EF4-FFF2-40B4-BE49-F238E27FC236}">
                <a16:creationId xmlns:a16="http://schemas.microsoft.com/office/drawing/2014/main" id="{8E303A1F-A22A-976C-5631-59E19EF79848}"/>
              </a:ext>
            </a:extLst>
          </p:cNvPr>
          <p:cNvSpPr/>
          <p:nvPr/>
        </p:nvSpPr>
        <p:spPr>
          <a:xfrm>
            <a:off x="1443881" y="4349225"/>
            <a:ext cx="3961399" cy="912519"/>
          </a:xfrm>
          <a:prstGeom prst="roundRect">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Calibri"/>
              </a:rPr>
              <a:t>Course Learning Outcomes (CLOS)</a:t>
            </a:r>
            <a:endParaRPr lang="en-US" sz="2400" dirty="0"/>
          </a:p>
        </p:txBody>
      </p:sp>
      <p:sp>
        <p:nvSpPr>
          <p:cNvPr id="7" name="Rectangle: Rounded Corners 6">
            <a:extLst>
              <a:ext uri="{FF2B5EF4-FFF2-40B4-BE49-F238E27FC236}">
                <a16:creationId xmlns:a16="http://schemas.microsoft.com/office/drawing/2014/main" id="{B66513E4-A0F5-F59F-1F8D-9DCC671FE83D}"/>
              </a:ext>
            </a:extLst>
          </p:cNvPr>
          <p:cNvSpPr/>
          <p:nvPr/>
        </p:nvSpPr>
        <p:spPr>
          <a:xfrm>
            <a:off x="1937783" y="5622361"/>
            <a:ext cx="2973595" cy="91251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Calibri"/>
              </a:rPr>
              <a:t>Week/Unit/Lesson Learning Outcomes</a:t>
            </a:r>
          </a:p>
        </p:txBody>
      </p:sp>
      <p:sp>
        <p:nvSpPr>
          <p:cNvPr id="2" name="TextBox 1">
            <a:extLst>
              <a:ext uri="{FF2B5EF4-FFF2-40B4-BE49-F238E27FC236}">
                <a16:creationId xmlns:a16="http://schemas.microsoft.com/office/drawing/2014/main" id="{85220CAF-F552-F734-1901-0367E6DA4235}"/>
              </a:ext>
            </a:extLst>
          </p:cNvPr>
          <p:cNvSpPr txBox="1"/>
          <p:nvPr/>
        </p:nvSpPr>
        <p:spPr>
          <a:xfrm>
            <a:off x="5002491" y="5755454"/>
            <a:ext cx="6545344" cy="646331"/>
          </a:xfrm>
          <a:prstGeom prst="rect">
            <a:avLst/>
          </a:prstGeom>
          <a:noFill/>
        </p:spPr>
        <p:txBody>
          <a:bodyPr wrap="square" rtlCol="0">
            <a:spAutoFit/>
          </a:bodyPr>
          <a:lstStyle/>
          <a:p>
            <a:r>
              <a:rPr lang="en-US" dirty="0"/>
              <a:t>Developed by the individual instructor or instructional designer, in alignment with the course and program learning outcomes.</a:t>
            </a:r>
          </a:p>
        </p:txBody>
      </p:sp>
      <p:sp>
        <p:nvSpPr>
          <p:cNvPr id="3" name="TextBox 2">
            <a:extLst>
              <a:ext uri="{FF2B5EF4-FFF2-40B4-BE49-F238E27FC236}">
                <a16:creationId xmlns:a16="http://schemas.microsoft.com/office/drawing/2014/main" id="{0593FAE5-8F07-ADCD-C898-27EBA2114987}"/>
              </a:ext>
            </a:extLst>
          </p:cNvPr>
          <p:cNvSpPr txBox="1"/>
          <p:nvPr/>
        </p:nvSpPr>
        <p:spPr>
          <a:xfrm>
            <a:off x="5488258" y="4476304"/>
            <a:ext cx="6438590" cy="646331"/>
          </a:xfrm>
          <a:prstGeom prst="rect">
            <a:avLst/>
          </a:prstGeom>
          <a:noFill/>
        </p:spPr>
        <p:txBody>
          <a:bodyPr wrap="square" rtlCol="0">
            <a:spAutoFit/>
          </a:bodyPr>
          <a:lstStyle/>
          <a:p>
            <a:r>
              <a:rPr lang="en-US" dirty="0"/>
              <a:t>Developed by program, in alignment with the program and  institutional learning outcomes and accrediting agency standards.</a:t>
            </a:r>
          </a:p>
        </p:txBody>
      </p:sp>
      <p:sp>
        <p:nvSpPr>
          <p:cNvPr id="9" name="TextBox 8">
            <a:extLst>
              <a:ext uri="{FF2B5EF4-FFF2-40B4-BE49-F238E27FC236}">
                <a16:creationId xmlns:a16="http://schemas.microsoft.com/office/drawing/2014/main" id="{8438C210-C39C-91D0-7E77-667107135596}"/>
              </a:ext>
            </a:extLst>
          </p:cNvPr>
          <p:cNvSpPr txBox="1"/>
          <p:nvPr/>
        </p:nvSpPr>
        <p:spPr>
          <a:xfrm>
            <a:off x="5980175" y="3036762"/>
            <a:ext cx="6014600" cy="923330"/>
          </a:xfrm>
          <a:prstGeom prst="rect">
            <a:avLst/>
          </a:prstGeom>
          <a:noFill/>
        </p:spPr>
        <p:txBody>
          <a:bodyPr wrap="square" rtlCol="0">
            <a:spAutoFit/>
          </a:bodyPr>
          <a:lstStyle/>
          <a:p>
            <a:r>
              <a:rPr lang="en-US" dirty="0"/>
              <a:t>Developed by the program faculty or department, in collaboration with the institution's learning outcomes framework and accreditation standards.</a:t>
            </a:r>
          </a:p>
        </p:txBody>
      </p:sp>
      <p:sp>
        <p:nvSpPr>
          <p:cNvPr id="14" name="TextBox 13">
            <a:extLst>
              <a:ext uri="{FF2B5EF4-FFF2-40B4-BE49-F238E27FC236}">
                <a16:creationId xmlns:a16="http://schemas.microsoft.com/office/drawing/2014/main" id="{1C38C628-D5D6-5C16-CD06-53DD72A28D7F}"/>
              </a:ext>
            </a:extLst>
          </p:cNvPr>
          <p:cNvSpPr txBox="1"/>
          <p:nvPr/>
        </p:nvSpPr>
        <p:spPr>
          <a:xfrm>
            <a:off x="6480785" y="1936047"/>
            <a:ext cx="5067050" cy="646331"/>
          </a:xfrm>
          <a:prstGeom prst="rect">
            <a:avLst/>
          </a:prstGeom>
          <a:noFill/>
        </p:spPr>
        <p:txBody>
          <a:bodyPr wrap="square" rtlCol="0">
            <a:spAutoFit/>
          </a:bodyPr>
          <a:lstStyle/>
          <a:p>
            <a:r>
              <a:rPr lang="en-US" dirty="0"/>
              <a:t>Developed by the educational institution itself, with input from faculty, administrators, and stakeholders.</a:t>
            </a:r>
          </a:p>
        </p:txBody>
      </p:sp>
      <p:sp>
        <p:nvSpPr>
          <p:cNvPr id="15" name="Title 14">
            <a:extLst>
              <a:ext uri="{FF2B5EF4-FFF2-40B4-BE49-F238E27FC236}">
                <a16:creationId xmlns:a16="http://schemas.microsoft.com/office/drawing/2014/main" id="{4F0861E7-735C-2802-9C3C-A02DB29CD573}"/>
              </a:ext>
            </a:extLst>
          </p:cNvPr>
          <p:cNvSpPr>
            <a:spLocks noGrp="1"/>
          </p:cNvSpPr>
          <p:nvPr>
            <p:ph type="title"/>
          </p:nvPr>
        </p:nvSpPr>
        <p:spPr/>
        <p:txBody>
          <a:bodyPr/>
          <a:lstStyle/>
          <a:p>
            <a:r>
              <a:rPr lang="en-US" dirty="0"/>
              <a:t>Who Develops the Learning Outcomes?</a:t>
            </a:r>
          </a:p>
        </p:txBody>
      </p:sp>
    </p:spTree>
    <p:extLst>
      <p:ext uri="{BB962C8B-B14F-4D97-AF65-F5344CB8AC3E}">
        <p14:creationId xmlns:p14="http://schemas.microsoft.com/office/powerpoint/2010/main" val="267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C5600-D043-BCBB-389E-679A74CB9026}"/>
              </a:ext>
            </a:extLst>
          </p:cNvPr>
          <p:cNvSpPr>
            <a:spLocks noGrp="1"/>
          </p:cNvSpPr>
          <p:nvPr>
            <p:ph type="title"/>
          </p:nvPr>
        </p:nvSpPr>
        <p:spPr/>
        <p:txBody>
          <a:bodyPr/>
          <a:lstStyle/>
          <a:p>
            <a:r>
              <a:rPr lang="en-US" dirty="0"/>
              <a:t>Think-Pair-Share Activity</a:t>
            </a:r>
          </a:p>
        </p:txBody>
      </p:sp>
      <p:sp>
        <p:nvSpPr>
          <p:cNvPr id="8" name="TextBox 7">
            <a:extLst>
              <a:ext uri="{FF2B5EF4-FFF2-40B4-BE49-F238E27FC236}">
                <a16:creationId xmlns:a16="http://schemas.microsoft.com/office/drawing/2014/main" id="{92472861-6135-F092-7E64-9F2F6C14D0CF}"/>
              </a:ext>
            </a:extLst>
          </p:cNvPr>
          <p:cNvSpPr txBox="1"/>
          <p:nvPr/>
        </p:nvSpPr>
        <p:spPr>
          <a:xfrm>
            <a:off x="838200" y="1749074"/>
            <a:ext cx="900853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rgbClr val="FF0000"/>
                </a:solidFill>
              </a:rPr>
              <a:t>Think</a:t>
            </a:r>
            <a:r>
              <a:rPr lang="en-US" sz="2800" dirty="0"/>
              <a:t> for one Minute about this:  </a:t>
            </a:r>
          </a:p>
        </p:txBody>
      </p:sp>
      <p:sp>
        <p:nvSpPr>
          <p:cNvPr id="11" name="TextBox 10">
            <a:extLst>
              <a:ext uri="{FF2B5EF4-FFF2-40B4-BE49-F238E27FC236}">
                <a16:creationId xmlns:a16="http://schemas.microsoft.com/office/drawing/2014/main" id="{BFA88D86-0A43-301B-4E7C-DDB7487C4E79}"/>
              </a:ext>
            </a:extLst>
          </p:cNvPr>
          <p:cNvSpPr txBox="1"/>
          <p:nvPr/>
        </p:nvSpPr>
        <p:spPr>
          <a:xfrm>
            <a:off x="1247779" y="2330680"/>
            <a:ext cx="10278694" cy="1569660"/>
          </a:xfrm>
          <a:prstGeom prst="rect">
            <a:avLst/>
          </a:prstGeom>
          <a:noFill/>
        </p:spPr>
        <p:txBody>
          <a:bodyPr wrap="square">
            <a:spAutoFit/>
          </a:bodyPr>
          <a:lstStyle/>
          <a:p>
            <a:r>
              <a:rPr lang="en-US" sz="2400" i="1" dirty="0"/>
              <a:t>Course learning outcomes are generally developed by the department/program and approved by the curriculum committee. In order to address all course learning outcomes, what is your strategy and how do you break them down into smaller, more manageable pieces, such as Lesson level learning outcomes?</a:t>
            </a:r>
          </a:p>
        </p:txBody>
      </p:sp>
      <p:sp>
        <p:nvSpPr>
          <p:cNvPr id="17" name="TextBox 16">
            <a:extLst>
              <a:ext uri="{FF2B5EF4-FFF2-40B4-BE49-F238E27FC236}">
                <a16:creationId xmlns:a16="http://schemas.microsoft.com/office/drawing/2014/main" id="{D85598AA-604C-45B2-C33F-14B3B411DC6F}"/>
              </a:ext>
            </a:extLst>
          </p:cNvPr>
          <p:cNvSpPr txBox="1"/>
          <p:nvPr/>
        </p:nvSpPr>
        <p:spPr>
          <a:xfrm>
            <a:off x="838200" y="4273005"/>
            <a:ext cx="900853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rgbClr val="FF0000"/>
                </a:solidFill>
              </a:rPr>
              <a:t>Pair </a:t>
            </a:r>
            <a:r>
              <a:rPr lang="en-US" sz="2800" dirty="0"/>
              <a:t>with the person closest to you!  </a:t>
            </a:r>
          </a:p>
        </p:txBody>
      </p:sp>
      <p:sp>
        <p:nvSpPr>
          <p:cNvPr id="18" name="TextBox 17">
            <a:extLst>
              <a:ext uri="{FF2B5EF4-FFF2-40B4-BE49-F238E27FC236}">
                <a16:creationId xmlns:a16="http://schemas.microsoft.com/office/drawing/2014/main" id="{23C7575A-CB28-E6AB-1A58-72D4FF6FC1E2}"/>
              </a:ext>
            </a:extLst>
          </p:cNvPr>
          <p:cNvSpPr txBox="1"/>
          <p:nvPr/>
        </p:nvSpPr>
        <p:spPr>
          <a:xfrm>
            <a:off x="838200" y="5168891"/>
            <a:ext cx="9008533"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rgbClr val="FF0000"/>
                </a:solidFill>
              </a:rPr>
              <a:t>Share </a:t>
            </a:r>
            <a:r>
              <a:rPr lang="en-US" sz="2800" dirty="0"/>
              <a:t>your answer!  </a:t>
            </a:r>
          </a:p>
        </p:txBody>
      </p:sp>
    </p:spTree>
    <p:extLst>
      <p:ext uri="{BB962C8B-B14F-4D97-AF65-F5344CB8AC3E}">
        <p14:creationId xmlns:p14="http://schemas.microsoft.com/office/powerpoint/2010/main" val="91748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3">
            <a:extLst>
              <a:ext uri="{FF2B5EF4-FFF2-40B4-BE49-F238E27FC236}">
                <a16:creationId xmlns:a16="http://schemas.microsoft.com/office/drawing/2014/main" id="{BC3F2A30-959F-3449-996E-D1F3AA5F6F69}"/>
              </a:ext>
            </a:extLst>
          </p:cNvPr>
          <p:cNvSpPr txBox="1"/>
          <p:nvPr/>
        </p:nvSpPr>
        <p:spPr>
          <a:xfrm>
            <a:off x="395345" y="3534906"/>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1</a:t>
            </a:r>
          </a:p>
        </p:txBody>
      </p:sp>
      <p:sp>
        <p:nvSpPr>
          <p:cNvPr id="15" name="TextBox 54">
            <a:extLst>
              <a:ext uri="{FF2B5EF4-FFF2-40B4-BE49-F238E27FC236}">
                <a16:creationId xmlns:a16="http://schemas.microsoft.com/office/drawing/2014/main" id="{FFF775A3-557C-D644-85A6-E70AABC11125}"/>
              </a:ext>
            </a:extLst>
          </p:cNvPr>
          <p:cNvSpPr txBox="1"/>
          <p:nvPr/>
        </p:nvSpPr>
        <p:spPr>
          <a:xfrm>
            <a:off x="395345" y="3968539"/>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2</a:t>
            </a:r>
          </a:p>
        </p:txBody>
      </p:sp>
      <p:sp>
        <p:nvSpPr>
          <p:cNvPr id="16" name="TextBox 55">
            <a:extLst>
              <a:ext uri="{FF2B5EF4-FFF2-40B4-BE49-F238E27FC236}">
                <a16:creationId xmlns:a16="http://schemas.microsoft.com/office/drawing/2014/main" id="{6ECD4803-E24E-3144-A5CA-11234074FB32}"/>
              </a:ext>
            </a:extLst>
          </p:cNvPr>
          <p:cNvSpPr txBox="1"/>
          <p:nvPr/>
        </p:nvSpPr>
        <p:spPr>
          <a:xfrm>
            <a:off x="395345" y="4392746"/>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3</a:t>
            </a:r>
          </a:p>
        </p:txBody>
      </p:sp>
      <p:sp>
        <p:nvSpPr>
          <p:cNvPr id="17" name="TextBox 56">
            <a:extLst>
              <a:ext uri="{FF2B5EF4-FFF2-40B4-BE49-F238E27FC236}">
                <a16:creationId xmlns:a16="http://schemas.microsoft.com/office/drawing/2014/main" id="{DE927EA8-5A88-474F-8FD2-4F9A5D9C4A59}"/>
              </a:ext>
            </a:extLst>
          </p:cNvPr>
          <p:cNvSpPr txBox="1"/>
          <p:nvPr/>
        </p:nvSpPr>
        <p:spPr>
          <a:xfrm>
            <a:off x="395345" y="5156316"/>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1</a:t>
            </a:r>
          </a:p>
        </p:txBody>
      </p:sp>
      <p:sp>
        <p:nvSpPr>
          <p:cNvPr id="18" name="TextBox 57">
            <a:extLst>
              <a:ext uri="{FF2B5EF4-FFF2-40B4-BE49-F238E27FC236}">
                <a16:creationId xmlns:a16="http://schemas.microsoft.com/office/drawing/2014/main" id="{82C19313-5A57-9F4E-B53C-6ED9B9621789}"/>
              </a:ext>
            </a:extLst>
          </p:cNvPr>
          <p:cNvSpPr txBox="1"/>
          <p:nvPr/>
        </p:nvSpPr>
        <p:spPr>
          <a:xfrm>
            <a:off x="395345" y="5589949"/>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2</a:t>
            </a:r>
          </a:p>
        </p:txBody>
      </p:sp>
      <p:sp>
        <p:nvSpPr>
          <p:cNvPr id="19" name="TextBox 58">
            <a:extLst>
              <a:ext uri="{FF2B5EF4-FFF2-40B4-BE49-F238E27FC236}">
                <a16:creationId xmlns:a16="http://schemas.microsoft.com/office/drawing/2014/main" id="{D07A0155-0BDA-F94C-8A1A-A636868F5B6B}"/>
              </a:ext>
            </a:extLst>
          </p:cNvPr>
          <p:cNvSpPr txBox="1"/>
          <p:nvPr/>
        </p:nvSpPr>
        <p:spPr>
          <a:xfrm>
            <a:off x="395345" y="6014156"/>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3</a:t>
            </a:r>
          </a:p>
        </p:txBody>
      </p:sp>
      <p:sp>
        <p:nvSpPr>
          <p:cNvPr id="27" name="Circle">
            <a:extLst>
              <a:ext uri="{FF2B5EF4-FFF2-40B4-BE49-F238E27FC236}">
                <a16:creationId xmlns:a16="http://schemas.microsoft.com/office/drawing/2014/main" id="{E414C7A9-B230-2D4A-B4EC-C72841390F1D}"/>
              </a:ext>
            </a:extLst>
          </p:cNvPr>
          <p:cNvSpPr/>
          <p:nvPr/>
        </p:nvSpPr>
        <p:spPr>
          <a:xfrm>
            <a:off x="9086472" y="2308093"/>
            <a:ext cx="317164" cy="317164"/>
          </a:xfrm>
          <a:prstGeom prst="ellipse">
            <a:avLst/>
          </a:prstGeom>
          <a:solidFill>
            <a:srgbClr val="9966F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28" name="Circle">
            <a:extLst>
              <a:ext uri="{FF2B5EF4-FFF2-40B4-BE49-F238E27FC236}">
                <a16:creationId xmlns:a16="http://schemas.microsoft.com/office/drawing/2014/main" id="{341EEE21-E09B-D747-AC0F-EF1C72FAEF2B}"/>
              </a:ext>
            </a:extLst>
          </p:cNvPr>
          <p:cNvSpPr/>
          <p:nvPr/>
        </p:nvSpPr>
        <p:spPr>
          <a:xfrm>
            <a:off x="9086472" y="1875596"/>
            <a:ext cx="317164" cy="317164"/>
          </a:xfrm>
          <a:prstGeom prst="ellipse">
            <a:avLst/>
          </a:prstGeom>
          <a:solidFill>
            <a:srgbClr val="9966F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29" name="Circle">
            <a:extLst>
              <a:ext uri="{FF2B5EF4-FFF2-40B4-BE49-F238E27FC236}">
                <a16:creationId xmlns:a16="http://schemas.microsoft.com/office/drawing/2014/main" id="{72554EE6-E89A-A744-819D-18B0DEFE3F91}"/>
              </a:ext>
            </a:extLst>
          </p:cNvPr>
          <p:cNvSpPr/>
          <p:nvPr/>
        </p:nvSpPr>
        <p:spPr>
          <a:xfrm>
            <a:off x="9086472" y="2726173"/>
            <a:ext cx="317164" cy="317164"/>
          </a:xfrm>
          <a:prstGeom prst="ellipse">
            <a:avLst/>
          </a:prstGeom>
          <a:solidFill>
            <a:srgbClr val="9966F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30" name="Circle">
            <a:extLst>
              <a:ext uri="{FF2B5EF4-FFF2-40B4-BE49-F238E27FC236}">
                <a16:creationId xmlns:a16="http://schemas.microsoft.com/office/drawing/2014/main" id="{C42CEC81-AFE8-EE44-B029-22DC41B26A13}"/>
              </a:ext>
            </a:extLst>
          </p:cNvPr>
          <p:cNvSpPr/>
          <p:nvPr/>
        </p:nvSpPr>
        <p:spPr>
          <a:xfrm>
            <a:off x="9086472" y="3922748"/>
            <a:ext cx="317164" cy="317164"/>
          </a:xfrm>
          <a:prstGeom prst="ellipse">
            <a:avLst/>
          </a:prstGeom>
          <a:solidFill>
            <a:schemeClr val="accent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31" name="Circle">
            <a:extLst>
              <a:ext uri="{FF2B5EF4-FFF2-40B4-BE49-F238E27FC236}">
                <a16:creationId xmlns:a16="http://schemas.microsoft.com/office/drawing/2014/main" id="{630AA376-F46C-C74D-AD4F-C81B7AADE991}"/>
              </a:ext>
            </a:extLst>
          </p:cNvPr>
          <p:cNvSpPr/>
          <p:nvPr/>
        </p:nvSpPr>
        <p:spPr>
          <a:xfrm>
            <a:off x="9086472" y="3504667"/>
            <a:ext cx="317164" cy="317164"/>
          </a:xfrm>
          <a:prstGeom prst="ellipse">
            <a:avLst/>
          </a:prstGeom>
          <a:solidFill>
            <a:schemeClr val="accent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32" name="Circle">
            <a:extLst>
              <a:ext uri="{FF2B5EF4-FFF2-40B4-BE49-F238E27FC236}">
                <a16:creationId xmlns:a16="http://schemas.microsoft.com/office/drawing/2014/main" id="{7BB4FCEB-42A1-4641-9371-F80072B8510A}"/>
              </a:ext>
            </a:extLst>
          </p:cNvPr>
          <p:cNvSpPr/>
          <p:nvPr/>
        </p:nvSpPr>
        <p:spPr>
          <a:xfrm>
            <a:off x="9086472" y="4355244"/>
            <a:ext cx="317164" cy="317164"/>
          </a:xfrm>
          <a:prstGeom prst="ellipse">
            <a:avLst/>
          </a:prstGeom>
          <a:solidFill>
            <a:schemeClr val="accent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33" name="Circle">
            <a:extLst>
              <a:ext uri="{FF2B5EF4-FFF2-40B4-BE49-F238E27FC236}">
                <a16:creationId xmlns:a16="http://schemas.microsoft.com/office/drawing/2014/main" id="{B48B641D-9E9B-404C-9298-A426DB7B15AC}"/>
              </a:ext>
            </a:extLst>
          </p:cNvPr>
          <p:cNvSpPr/>
          <p:nvPr/>
        </p:nvSpPr>
        <p:spPr>
          <a:xfrm>
            <a:off x="9086472" y="5551819"/>
            <a:ext cx="317164" cy="317164"/>
          </a:xfrm>
          <a:prstGeom prst="ellipse">
            <a:avLst/>
          </a:prstGeom>
          <a:solidFill>
            <a:schemeClr val="bg2">
              <a:lumMod val="9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34" name="Circle">
            <a:extLst>
              <a:ext uri="{FF2B5EF4-FFF2-40B4-BE49-F238E27FC236}">
                <a16:creationId xmlns:a16="http://schemas.microsoft.com/office/drawing/2014/main" id="{D66C5C6D-488C-C441-9186-9CFAF71554D9}"/>
              </a:ext>
            </a:extLst>
          </p:cNvPr>
          <p:cNvSpPr/>
          <p:nvPr/>
        </p:nvSpPr>
        <p:spPr>
          <a:xfrm>
            <a:off x="9086472" y="5133739"/>
            <a:ext cx="317164" cy="317164"/>
          </a:xfrm>
          <a:prstGeom prst="ellipse">
            <a:avLst/>
          </a:prstGeom>
          <a:solidFill>
            <a:schemeClr val="bg2">
              <a:lumMod val="9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35" name="Circle">
            <a:extLst>
              <a:ext uri="{FF2B5EF4-FFF2-40B4-BE49-F238E27FC236}">
                <a16:creationId xmlns:a16="http://schemas.microsoft.com/office/drawing/2014/main" id="{3E8FA591-7933-5D4D-BD31-8CAF5C966F4E}"/>
              </a:ext>
            </a:extLst>
          </p:cNvPr>
          <p:cNvSpPr/>
          <p:nvPr/>
        </p:nvSpPr>
        <p:spPr>
          <a:xfrm>
            <a:off x="9086472" y="5984316"/>
            <a:ext cx="317164" cy="317164"/>
          </a:xfrm>
          <a:prstGeom prst="ellipse">
            <a:avLst/>
          </a:prstGeom>
          <a:solidFill>
            <a:schemeClr val="bg2">
              <a:lumMod val="9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36" name="Shape">
            <a:extLst>
              <a:ext uri="{FF2B5EF4-FFF2-40B4-BE49-F238E27FC236}">
                <a16:creationId xmlns:a16="http://schemas.microsoft.com/office/drawing/2014/main" id="{DE527A8C-BAF4-234C-B2EA-35B03952CA42}"/>
              </a:ext>
            </a:extLst>
          </p:cNvPr>
          <p:cNvSpPr/>
          <p:nvPr/>
        </p:nvSpPr>
        <p:spPr>
          <a:xfrm>
            <a:off x="8452143" y="1976512"/>
            <a:ext cx="849138" cy="951491"/>
          </a:xfrm>
          <a:custGeom>
            <a:avLst/>
            <a:gdLst/>
            <a:ahLst/>
            <a:cxnLst>
              <a:cxn ang="0">
                <a:pos x="wd2" y="hd2"/>
              </a:cxn>
              <a:cxn ang="5400000">
                <a:pos x="wd2" y="hd2"/>
              </a:cxn>
              <a:cxn ang="10800000">
                <a:pos x="wd2" y="hd2"/>
              </a:cxn>
              <a:cxn ang="16200000">
                <a:pos x="wd2" y="hd2"/>
              </a:cxn>
            </a:cxnLst>
            <a:rect l="0" t="0" r="r" b="b"/>
            <a:pathLst>
              <a:path w="21600" h="21600" extrusionOk="0">
                <a:moveTo>
                  <a:pt x="20133" y="12240"/>
                </a:moveTo>
                <a:cubicBezTo>
                  <a:pt x="20940" y="12240"/>
                  <a:pt x="21563" y="11651"/>
                  <a:pt x="21563" y="10964"/>
                </a:cubicBezTo>
                <a:cubicBezTo>
                  <a:pt x="21563" y="10276"/>
                  <a:pt x="20903" y="9687"/>
                  <a:pt x="20133" y="9687"/>
                </a:cubicBezTo>
                <a:cubicBezTo>
                  <a:pt x="19473" y="9687"/>
                  <a:pt x="18923" y="10080"/>
                  <a:pt x="18740" y="10636"/>
                </a:cubicBezTo>
                <a:lnTo>
                  <a:pt x="1137" y="10636"/>
                </a:lnTo>
                <a:lnTo>
                  <a:pt x="11258" y="1604"/>
                </a:lnTo>
                <a:lnTo>
                  <a:pt x="18776" y="1604"/>
                </a:lnTo>
                <a:cubicBezTo>
                  <a:pt x="18923" y="2160"/>
                  <a:pt x="19510" y="2553"/>
                  <a:pt x="20170" y="2553"/>
                </a:cubicBezTo>
                <a:cubicBezTo>
                  <a:pt x="20977" y="2553"/>
                  <a:pt x="21600" y="1964"/>
                  <a:pt x="21600" y="1276"/>
                </a:cubicBezTo>
                <a:cubicBezTo>
                  <a:pt x="21600" y="556"/>
                  <a:pt x="20940" y="0"/>
                  <a:pt x="20170" y="0"/>
                </a:cubicBezTo>
                <a:cubicBezTo>
                  <a:pt x="19510" y="0"/>
                  <a:pt x="18960" y="393"/>
                  <a:pt x="18776" y="949"/>
                </a:cubicBezTo>
                <a:lnTo>
                  <a:pt x="10965" y="949"/>
                </a:lnTo>
                <a:lnTo>
                  <a:pt x="0" y="10735"/>
                </a:lnTo>
                <a:lnTo>
                  <a:pt x="513" y="11193"/>
                </a:lnTo>
                <a:lnTo>
                  <a:pt x="513" y="11258"/>
                </a:lnTo>
                <a:lnTo>
                  <a:pt x="587" y="11258"/>
                </a:lnTo>
                <a:lnTo>
                  <a:pt x="11038" y="20585"/>
                </a:lnTo>
                <a:lnTo>
                  <a:pt x="18740" y="20585"/>
                </a:lnTo>
                <a:cubicBezTo>
                  <a:pt x="18886" y="21175"/>
                  <a:pt x="19473" y="21600"/>
                  <a:pt x="20133" y="21600"/>
                </a:cubicBezTo>
                <a:cubicBezTo>
                  <a:pt x="20940" y="21600"/>
                  <a:pt x="21563" y="21011"/>
                  <a:pt x="21563" y="20324"/>
                </a:cubicBezTo>
                <a:cubicBezTo>
                  <a:pt x="21563" y="19636"/>
                  <a:pt x="20903" y="19047"/>
                  <a:pt x="20133" y="19047"/>
                </a:cubicBezTo>
                <a:cubicBezTo>
                  <a:pt x="19473" y="19047"/>
                  <a:pt x="18960" y="19440"/>
                  <a:pt x="18776" y="19931"/>
                </a:cubicBezTo>
                <a:lnTo>
                  <a:pt x="11332" y="19931"/>
                </a:lnTo>
                <a:lnTo>
                  <a:pt x="1614" y="11258"/>
                </a:lnTo>
                <a:lnTo>
                  <a:pt x="18740" y="11258"/>
                </a:lnTo>
                <a:cubicBezTo>
                  <a:pt x="18923" y="11815"/>
                  <a:pt x="19473" y="12240"/>
                  <a:pt x="20133" y="12240"/>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37" name="Shape">
            <a:extLst>
              <a:ext uri="{FF2B5EF4-FFF2-40B4-BE49-F238E27FC236}">
                <a16:creationId xmlns:a16="http://schemas.microsoft.com/office/drawing/2014/main" id="{62DEC09F-3E96-CC43-94C0-4B2966814665}"/>
              </a:ext>
            </a:extLst>
          </p:cNvPr>
          <p:cNvSpPr/>
          <p:nvPr/>
        </p:nvSpPr>
        <p:spPr>
          <a:xfrm>
            <a:off x="8452143" y="3605583"/>
            <a:ext cx="849138" cy="951491"/>
          </a:xfrm>
          <a:custGeom>
            <a:avLst/>
            <a:gdLst/>
            <a:ahLst/>
            <a:cxnLst>
              <a:cxn ang="0">
                <a:pos x="wd2" y="hd2"/>
              </a:cxn>
              <a:cxn ang="5400000">
                <a:pos x="wd2" y="hd2"/>
              </a:cxn>
              <a:cxn ang="10800000">
                <a:pos x="wd2" y="hd2"/>
              </a:cxn>
              <a:cxn ang="16200000">
                <a:pos x="wd2" y="hd2"/>
              </a:cxn>
            </a:cxnLst>
            <a:rect l="0" t="0" r="r" b="b"/>
            <a:pathLst>
              <a:path w="21600" h="21600" extrusionOk="0">
                <a:moveTo>
                  <a:pt x="20133" y="12240"/>
                </a:moveTo>
                <a:cubicBezTo>
                  <a:pt x="20940" y="12240"/>
                  <a:pt x="21563" y="11651"/>
                  <a:pt x="21563" y="10964"/>
                </a:cubicBezTo>
                <a:cubicBezTo>
                  <a:pt x="21563" y="10276"/>
                  <a:pt x="20903" y="9687"/>
                  <a:pt x="20133" y="9687"/>
                </a:cubicBezTo>
                <a:cubicBezTo>
                  <a:pt x="19473" y="9687"/>
                  <a:pt x="18923" y="10080"/>
                  <a:pt x="18740" y="10636"/>
                </a:cubicBezTo>
                <a:lnTo>
                  <a:pt x="1137" y="10636"/>
                </a:lnTo>
                <a:lnTo>
                  <a:pt x="11258" y="1604"/>
                </a:lnTo>
                <a:lnTo>
                  <a:pt x="18776" y="1604"/>
                </a:lnTo>
                <a:cubicBezTo>
                  <a:pt x="18923" y="2160"/>
                  <a:pt x="19510" y="2553"/>
                  <a:pt x="20170" y="2553"/>
                </a:cubicBezTo>
                <a:cubicBezTo>
                  <a:pt x="20977" y="2553"/>
                  <a:pt x="21600" y="1964"/>
                  <a:pt x="21600" y="1276"/>
                </a:cubicBezTo>
                <a:cubicBezTo>
                  <a:pt x="21600" y="556"/>
                  <a:pt x="20940" y="0"/>
                  <a:pt x="20170" y="0"/>
                </a:cubicBezTo>
                <a:cubicBezTo>
                  <a:pt x="19510" y="0"/>
                  <a:pt x="18960" y="393"/>
                  <a:pt x="18776" y="949"/>
                </a:cubicBezTo>
                <a:lnTo>
                  <a:pt x="10965" y="949"/>
                </a:lnTo>
                <a:lnTo>
                  <a:pt x="0" y="10735"/>
                </a:lnTo>
                <a:lnTo>
                  <a:pt x="513" y="11193"/>
                </a:lnTo>
                <a:lnTo>
                  <a:pt x="513" y="11258"/>
                </a:lnTo>
                <a:lnTo>
                  <a:pt x="587" y="11258"/>
                </a:lnTo>
                <a:lnTo>
                  <a:pt x="11038" y="20585"/>
                </a:lnTo>
                <a:lnTo>
                  <a:pt x="18740" y="20585"/>
                </a:lnTo>
                <a:cubicBezTo>
                  <a:pt x="18886" y="21175"/>
                  <a:pt x="19473" y="21600"/>
                  <a:pt x="20133" y="21600"/>
                </a:cubicBezTo>
                <a:cubicBezTo>
                  <a:pt x="20940" y="21600"/>
                  <a:pt x="21563" y="21011"/>
                  <a:pt x="21563" y="20324"/>
                </a:cubicBezTo>
                <a:cubicBezTo>
                  <a:pt x="21563" y="19636"/>
                  <a:pt x="20903" y="19047"/>
                  <a:pt x="20133" y="19047"/>
                </a:cubicBezTo>
                <a:cubicBezTo>
                  <a:pt x="19473" y="19047"/>
                  <a:pt x="18960" y="19440"/>
                  <a:pt x="18776" y="19931"/>
                </a:cubicBezTo>
                <a:lnTo>
                  <a:pt x="11332" y="19931"/>
                </a:lnTo>
                <a:lnTo>
                  <a:pt x="1614" y="11258"/>
                </a:lnTo>
                <a:lnTo>
                  <a:pt x="18740" y="11258"/>
                </a:lnTo>
                <a:cubicBezTo>
                  <a:pt x="18923" y="11847"/>
                  <a:pt x="19473" y="12240"/>
                  <a:pt x="20133" y="12240"/>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38" name="Shape">
            <a:extLst>
              <a:ext uri="{FF2B5EF4-FFF2-40B4-BE49-F238E27FC236}">
                <a16:creationId xmlns:a16="http://schemas.microsoft.com/office/drawing/2014/main" id="{F08A0907-5CD6-E640-B524-FFA3C55AC3B1}"/>
              </a:ext>
            </a:extLst>
          </p:cNvPr>
          <p:cNvSpPr/>
          <p:nvPr/>
        </p:nvSpPr>
        <p:spPr>
          <a:xfrm>
            <a:off x="8452143" y="5237836"/>
            <a:ext cx="849138" cy="951491"/>
          </a:xfrm>
          <a:custGeom>
            <a:avLst/>
            <a:gdLst/>
            <a:ahLst/>
            <a:cxnLst>
              <a:cxn ang="0">
                <a:pos x="wd2" y="hd2"/>
              </a:cxn>
              <a:cxn ang="5400000">
                <a:pos x="wd2" y="hd2"/>
              </a:cxn>
              <a:cxn ang="10800000">
                <a:pos x="wd2" y="hd2"/>
              </a:cxn>
              <a:cxn ang="16200000">
                <a:pos x="wd2" y="hd2"/>
              </a:cxn>
            </a:cxnLst>
            <a:rect l="0" t="0" r="r" b="b"/>
            <a:pathLst>
              <a:path w="21600" h="21600" extrusionOk="0">
                <a:moveTo>
                  <a:pt x="20133" y="12240"/>
                </a:moveTo>
                <a:cubicBezTo>
                  <a:pt x="20940" y="12240"/>
                  <a:pt x="21563" y="11651"/>
                  <a:pt x="21563" y="10964"/>
                </a:cubicBezTo>
                <a:cubicBezTo>
                  <a:pt x="21563" y="10276"/>
                  <a:pt x="20903" y="9687"/>
                  <a:pt x="20133" y="9687"/>
                </a:cubicBezTo>
                <a:cubicBezTo>
                  <a:pt x="19473" y="9687"/>
                  <a:pt x="18923" y="10080"/>
                  <a:pt x="18740" y="10636"/>
                </a:cubicBezTo>
                <a:lnTo>
                  <a:pt x="1137" y="10636"/>
                </a:lnTo>
                <a:lnTo>
                  <a:pt x="11258" y="1604"/>
                </a:lnTo>
                <a:lnTo>
                  <a:pt x="18776" y="1604"/>
                </a:lnTo>
                <a:cubicBezTo>
                  <a:pt x="18923" y="2160"/>
                  <a:pt x="19510" y="2553"/>
                  <a:pt x="20170" y="2553"/>
                </a:cubicBezTo>
                <a:cubicBezTo>
                  <a:pt x="20977" y="2553"/>
                  <a:pt x="21600" y="1964"/>
                  <a:pt x="21600" y="1276"/>
                </a:cubicBezTo>
                <a:cubicBezTo>
                  <a:pt x="21600" y="556"/>
                  <a:pt x="20940" y="0"/>
                  <a:pt x="20170" y="0"/>
                </a:cubicBezTo>
                <a:cubicBezTo>
                  <a:pt x="19510" y="0"/>
                  <a:pt x="18960" y="393"/>
                  <a:pt x="18776" y="949"/>
                </a:cubicBezTo>
                <a:lnTo>
                  <a:pt x="10965" y="949"/>
                </a:lnTo>
                <a:lnTo>
                  <a:pt x="0" y="10735"/>
                </a:lnTo>
                <a:lnTo>
                  <a:pt x="513" y="11193"/>
                </a:lnTo>
                <a:lnTo>
                  <a:pt x="513" y="11258"/>
                </a:lnTo>
                <a:lnTo>
                  <a:pt x="587" y="11258"/>
                </a:lnTo>
                <a:lnTo>
                  <a:pt x="11038" y="20585"/>
                </a:lnTo>
                <a:lnTo>
                  <a:pt x="18740" y="20585"/>
                </a:lnTo>
                <a:cubicBezTo>
                  <a:pt x="18886" y="21175"/>
                  <a:pt x="19473" y="21600"/>
                  <a:pt x="20133" y="21600"/>
                </a:cubicBezTo>
                <a:cubicBezTo>
                  <a:pt x="20940" y="21600"/>
                  <a:pt x="21563" y="21011"/>
                  <a:pt x="21563" y="20324"/>
                </a:cubicBezTo>
                <a:cubicBezTo>
                  <a:pt x="21563" y="19636"/>
                  <a:pt x="20903" y="19047"/>
                  <a:pt x="20133" y="19047"/>
                </a:cubicBezTo>
                <a:cubicBezTo>
                  <a:pt x="19473" y="19047"/>
                  <a:pt x="18960" y="19440"/>
                  <a:pt x="18776" y="19931"/>
                </a:cubicBezTo>
                <a:lnTo>
                  <a:pt x="11332" y="19931"/>
                </a:lnTo>
                <a:lnTo>
                  <a:pt x="1614" y="11258"/>
                </a:lnTo>
                <a:lnTo>
                  <a:pt x="18740" y="11258"/>
                </a:lnTo>
                <a:cubicBezTo>
                  <a:pt x="18923" y="11815"/>
                  <a:pt x="19473" y="12240"/>
                  <a:pt x="20133" y="12240"/>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39" name="Shape">
            <a:extLst>
              <a:ext uri="{FF2B5EF4-FFF2-40B4-BE49-F238E27FC236}">
                <a16:creationId xmlns:a16="http://schemas.microsoft.com/office/drawing/2014/main" id="{DE03D917-2534-A140-A38F-D4C33FFE4E80}"/>
              </a:ext>
            </a:extLst>
          </p:cNvPr>
          <p:cNvSpPr/>
          <p:nvPr/>
        </p:nvSpPr>
        <p:spPr>
          <a:xfrm>
            <a:off x="7600625" y="2236434"/>
            <a:ext cx="1188720" cy="444029"/>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9966F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2400" b="1" dirty="0"/>
              <a:t>CLO4</a:t>
            </a:r>
          </a:p>
        </p:txBody>
      </p:sp>
      <p:sp>
        <p:nvSpPr>
          <p:cNvPr id="40" name="Shape">
            <a:extLst>
              <a:ext uri="{FF2B5EF4-FFF2-40B4-BE49-F238E27FC236}">
                <a16:creationId xmlns:a16="http://schemas.microsoft.com/office/drawing/2014/main" id="{B6D386DB-4458-F24D-A200-70E111CFAB7D}"/>
              </a:ext>
            </a:extLst>
          </p:cNvPr>
          <p:cNvSpPr/>
          <p:nvPr/>
        </p:nvSpPr>
        <p:spPr>
          <a:xfrm>
            <a:off x="7600625" y="3865080"/>
            <a:ext cx="1188720" cy="444029"/>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chemeClr val="accent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2400" b="1" dirty="0">
                <a:solidFill>
                  <a:schemeClr val="bg1"/>
                </a:solidFill>
              </a:rPr>
              <a:t>CLO5</a:t>
            </a:r>
          </a:p>
        </p:txBody>
      </p:sp>
      <p:sp>
        <p:nvSpPr>
          <p:cNvPr id="41" name="Shape">
            <a:extLst>
              <a:ext uri="{FF2B5EF4-FFF2-40B4-BE49-F238E27FC236}">
                <a16:creationId xmlns:a16="http://schemas.microsoft.com/office/drawing/2014/main" id="{CC3323BE-087C-E245-895A-D0AD215C54DD}"/>
              </a:ext>
            </a:extLst>
          </p:cNvPr>
          <p:cNvSpPr/>
          <p:nvPr/>
        </p:nvSpPr>
        <p:spPr>
          <a:xfrm>
            <a:off x="7600625" y="5494151"/>
            <a:ext cx="1188720" cy="444029"/>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chemeClr val="bg2">
              <a:lumMod val="9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2400" b="1" dirty="0"/>
              <a:t>CLO6</a:t>
            </a:r>
          </a:p>
        </p:txBody>
      </p:sp>
      <p:sp>
        <p:nvSpPr>
          <p:cNvPr id="42" name="Shape">
            <a:extLst>
              <a:ext uri="{FF2B5EF4-FFF2-40B4-BE49-F238E27FC236}">
                <a16:creationId xmlns:a16="http://schemas.microsoft.com/office/drawing/2014/main" id="{A222D2C3-399A-4D4F-8F3B-448B44440E74}"/>
              </a:ext>
            </a:extLst>
          </p:cNvPr>
          <p:cNvSpPr/>
          <p:nvPr/>
        </p:nvSpPr>
        <p:spPr>
          <a:xfrm>
            <a:off x="6866355" y="2394591"/>
            <a:ext cx="914400" cy="766966"/>
          </a:xfrm>
          <a:custGeom>
            <a:avLst/>
            <a:gdLst/>
            <a:ahLst/>
            <a:cxnLst>
              <a:cxn ang="0">
                <a:pos x="wd2" y="hd2"/>
              </a:cxn>
              <a:cxn ang="5400000">
                <a:pos x="wd2" y="hd2"/>
              </a:cxn>
              <a:cxn ang="10800000">
                <a:pos x="wd2" y="hd2"/>
              </a:cxn>
              <a:cxn ang="16200000">
                <a:pos x="wd2" y="hd2"/>
              </a:cxn>
            </a:cxnLst>
            <a:rect l="0" t="0" r="r" b="b"/>
            <a:pathLst>
              <a:path w="21600" h="21600" extrusionOk="0">
                <a:moveTo>
                  <a:pt x="12019" y="2964"/>
                </a:moveTo>
                <a:lnTo>
                  <a:pt x="19088" y="2964"/>
                </a:lnTo>
                <a:cubicBezTo>
                  <a:pt x="19285" y="3776"/>
                  <a:pt x="19753" y="4304"/>
                  <a:pt x="20295" y="4304"/>
                </a:cubicBezTo>
                <a:cubicBezTo>
                  <a:pt x="21034" y="4304"/>
                  <a:pt x="21600" y="3329"/>
                  <a:pt x="21600" y="2152"/>
                </a:cubicBezTo>
                <a:cubicBezTo>
                  <a:pt x="21600" y="934"/>
                  <a:pt x="21009" y="0"/>
                  <a:pt x="20295" y="0"/>
                </a:cubicBezTo>
                <a:cubicBezTo>
                  <a:pt x="19753" y="0"/>
                  <a:pt x="19260" y="568"/>
                  <a:pt x="19063" y="1340"/>
                </a:cubicBezTo>
                <a:lnTo>
                  <a:pt x="11600" y="1340"/>
                </a:lnTo>
                <a:lnTo>
                  <a:pt x="0" y="20463"/>
                </a:lnTo>
                <a:lnTo>
                  <a:pt x="690" y="21600"/>
                </a:lnTo>
                <a:lnTo>
                  <a:pt x="12019" y="2964"/>
                </a:ln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43" name="Shape">
            <a:extLst>
              <a:ext uri="{FF2B5EF4-FFF2-40B4-BE49-F238E27FC236}">
                <a16:creationId xmlns:a16="http://schemas.microsoft.com/office/drawing/2014/main" id="{5F517E53-0DB8-EB46-887F-3F892E558CBB}"/>
              </a:ext>
            </a:extLst>
          </p:cNvPr>
          <p:cNvSpPr/>
          <p:nvPr/>
        </p:nvSpPr>
        <p:spPr>
          <a:xfrm>
            <a:off x="6866355" y="5003988"/>
            <a:ext cx="914400" cy="766966"/>
          </a:xfrm>
          <a:custGeom>
            <a:avLst/>
            <a:gdLst/>
            <a:ahLst/>
            <a:cxnLst>
              <a:cxn ang="0">
                <a:pos x="wd2" y="hd2"/>
              </a:cxn>
              <a:cxn ang="5400000">
                <a:pos x="wd2" y="hd2"/>
              </a:cxn>
              <a:cxn ang="10800000">
                <a:pos x="wd2" y="hd2"/>
              </a:cxn>
              <a:cxn ang="16200000">
                <a:pos x="wd2" y="hd2"/>
              </a:cxn>
            </a:cxnLst>
            <a:rect l="0" t="0" r="r" b="b"/>
            <a:pathLst>
              <a:path w="21554" h="21600" extrusionOk="0">
                <a:moveTo>
                  <a:pt x="20296" y="17337"/>
                </a:moveTo>
                <a:cubicBezTo>
                  <a:pt x="19755" y="17337"/>
                  <a:pt x="19263" y="17905"/>
                  <a:pt x="19066" y="18677"/>
                </a:cubicBezTo>
                <a:lnTo>
                  <a:pt x="12005" y="18677"/>
                </a:lnTo>
                <a:lnTo>
                  <a:pt x="689" y="0"/>
                </a:lnTo>
                <a:lnTo>
                  <a:pt x="0" y="1137"/>
                </a:lnTo>
                <a:lnTo>
                  <a:pt x="11587" y="20260"/>
                </a:lnTo>
                <a:lnTo>
                  <a:pt x="19041" y="20260"/>
                </a:lnTo>
                <a:cubicBezTo>
                  <a:pt x="19238" y="21072"/>
                  <a:pt x="19706" y="21600"/>
                  <a:pt x="20247" y="21600"/>
                </a:cubicBezTo>
                <a:cubicBezTo>
                  <a:pt x="20985" y="21600"/>
                  <a:pt x="21551" y="20626"/>
                  <a:pt x="21551" y="19448"/>
                </a:cubicBezTo>
                <a:cubicBezTo>
                  <a:pt x="21600" y="18311"/>
                  <a:pt x="21010" y="17337"/>
                  <a:pt x="20296" y="17337"/>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44" name="Shape">
            <a:extLst>
              <a:ext uri="{FF2B5EF4-FFF2-40B4-BE49-F238E27FC236}">
                <a16:creationId xmlns:a16="http://schemas.microsoft.com/office/drawing/2014/main" id="{CB246127-49C5-0845-A80E-1C3BA2F9C9B8}"/>
              </a:ext>
            </a:extLst>
          </p:cNvPr>
          <p:cNvSpPr/>
          <p:nvPr/>
        </p:nvSpPr>
        <p:spPr>
          <a:xfrm>
            <a:off x="7265975" y="4009246"/>
            <a:ext cx="502920" cy="152819"/>
          </a:xfrm>
          <a:custGeom>
            <a:avLst/>
            <a:gdLst/>
            <a:ahLst/>
            <a:cxnLst>
              <a:cxn ang="0">
                <a:pos x="wd2" y="hd2"/>
              </a:cxn>
              <a:cxn ang="5400000">
                <a:pos x="wd2" y="hd2"/>
              </a:cxn>
              <a:cxn ang="10800000">
                <a:pos x="wd2" y="hd2"/>
              </a:cxn>
              <a:cxn ang="16200000">
                <a:pos x="wd2" y="hd2"/>
              </a:cxn>
            </a:cxnLst>
            <a:rect l="0" t="0" r="r" b="b"/>
            <a:pathLst>
              <a:path w="21563" h="21600" extrusionOk="0">
                <a:moveTo>
                  <a:pt x="19552" y="0"/>
                </a:moveTo>
                <a:cubicBezTo>
                  <a:pt x="18702" y="0"/>
                  <a:pt x="17929" y="2853"/>
                  <a:pt x="17620" y="6725"/>
                </a:cubicBezTo>
                <a:lnTo>
                  <a:pt x="0" y="6725"/>
                </a:lnTo>
                <a:lnTo>
                  <a:pt x="0" y="14875"/>
                </a:lnTo>
                <a:lnTo>
                  <a:pt x="17620" y="14875"/>
                </a:lnTo>
                <a:cubicBezTo>
                  <a:pt x="17929" y="18951"/>
                  <a:pt x="18663" y="21600"/>
                  <a:pt x="19513" y="21600"/>
                </a:cubicBezTo>
                <a:cubicBezTo>
                  <a:pt x="20673" y="21600"/>
                  <a:pt x="21561" y="16710"/>
                  <a:pt x="21561" y="10800"/>
                </a:cubicBezTo>
                <a:cubicBezTo>
                  <a:pt x="21600" y="4890"/>
                  <a:pt x="20673" y="0"/>
                  <a:pt x="19552" y="0"/>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45" name="Circle">
            <a:extLst>
              <a:ext uri="{FF2B5EF4-FFF2-40B4-BE49-F238E27FC236}">
                <a16:creationId xmlns:a16="http://schemas.microsoft.com/office/drawing/2014/main" id="{547D44A6-247F-6540-BBD5-6CF642BF9B84}"/>
              </a:ext>
            </a:extLst>
          </p:cNvPr>
          <p:cNvSpPr/>
          <p:nvPr/>
        </p:nvSpPr>
        <p:spPr>
          <a:xfrm>
            <a:off x="2623237" y="5551819"/>
            <a:ext cx="317164" cy="317164"/>
          </a:xfrm>
          <a:prstGeom prst="ellipse">
            <a:avLst/>
          </a:prstGeom>
          <a:solidFill>
            <a:schemeClr val="accent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46" name="Circle">
            <a:extLst>
              <a:ext uri="{FF2B5EF4-FFF2-40B4-BE49-F238E27FC236}">
                <a16:creationId xmlns:a16="http://schemas.microsoft.com/office/drawing/2014/main" id="{37D7C382-14AC-C34C-B3F7-61D3BD1DDAE3}"/>
              </a:ext>
            </a:extLst>
          </p:cNvPr>
          <p:cNvSpPr/>
          <p:nvPr/>
        </p:nvSpPr>
        <p:spPr>
          <a:xfrm>
            <a:off x="2623237" y="5984316"/>
            <a:ext cx="317164" cy="317164"/>
          </a:xfrm>
          <a:prstGeom prst="ellipse">
            <a:avLst/>
          </a:prstGeom>
          <a:solidFill>
            <a:schemeClr val="accent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47" name="Circle">
            <a:extLst>
              <a:ext uri="{FF2B5EF4-FFF2-40B4-BE49-F238E27FC236}">
                <a16:creationId xmlns:a16="http://schemas.microsoft.com/office/drawing/2014/main" id="{9EF677CE-DF6D-D742-A507-D435595FBFB4}"/>
              </a:ext>
            </a:extLst>
          </p:cNvPr>
          <p:cNvSpPr/>
          <p:nvPr/>
        </p:nvSpPr>
        <p:spPr>
          <a:xfrm>
            <a:off x="2623237" y="5133739"/>
            <a:ext cx="317164" cy="317164"/>
          </a:xfrm>
          <a:prstGeom prst="ellipse">
            <a:avLst/>
          </a:prstGeom>
          <a:solidFill>
            <a:schemeClr val="accent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48" name="Circle">
            <a:extLst>
              <a:ext uri="{FF2B5EF4-FFF2-40B4-BE49-F238E27FC236}">
                <a16:creationId xmlns:a16="http://schemas.microsoft.com/office/drawing/2014/main" id="{F347D888-8809-664C-981D-4398DE723E11}"/>
              </a:ext>
            </a:extLst>
          </p:cNvPr>
          <p:cNvSpPr/>
          <p:nvPr/>
        </p:nvSpPr>
        <p:spPr>
          <a:xfrm>
            <a:off x="2623237" y="3922748"/>
            <a:ext cx="317164" cy="317164"/>
          </a:xfrm>
          <a:prstGeom prst="ellipse">
            <a:avLst/>
          </a:pr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49" name="Circle">
            <a:extLst>
              <a:ext uri="{FF2B5EF4-FFF2-40B4-BE49-F238E27FC236}">
                <a16:creationId xmlns:a16="http://schemas.microsoft.com/office/drawing/2014/main" id="{C60371D6-8662-4648-A3B7-65C0D3294683}"/>
              </a:ext>
            </a:extLst>
          </p:cNvPr>
          <p:cNvSpPr/>
          <p:nvPr/>
        </p:nvSpPr>
        <p:spPr>
          <a:xfrm>
            <a:off x="2623237" y="4355244"/>
            <a:ext cx="317164" cy="317164"/>
          </a:xfrm>
          <a:prstGeom prst="ellipse">
            <a:avLst/>
          </a:pr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50" name="Circle">
            <a:extLst>
              <a:ext uri="{FF2B5EF4-FFF2-40B4-BE49-F238E27FC236}">
                <a16:creationId xmlns:a16="http://schemas.microsoft.com/office/drawing/2014/main" id="{573AA17F-BB3B-E64E-99D7-69ED3C31DF12}"/>
              </a:ext>
            </a:extLst>
          </p:cNvPr>
          <p:cNvSpPr/>
          <p:nvPr/>
        </p:nvSpPr>
        <p:spPr>
          <a:xfrm>
            <a:off x="2623237" y="3504667"/>
            <a:ext cx="317164" cy="317164"/>
          </a:xfrm>
          <a:prstGeom prst="ellipse">
            <a:avLst/>
          </a:pr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51" name="Circle">
            <a:extLst>
              <a:ext uri="{FF2B5EF4-FFF2-40B4-BE49-F238E27FC236}">
                <a16:creationId xmlns:a16="http://schemas.microsoft.com/office/drawing/2014/main" id="{2A60D647-6CA8-144C-9081-22776DE1F415}"/>
              </a:ext>
            </a:extLst>
          </p:cNvPr>
          <p:cNvSpPr/>
          <p:nvPr/>
        </p:nvSpPr>
        <p:spPr>
          <a:xfrm>
            <a:off x="2623237" y="2308093"/>
            <a:ext cx="317164" cy="317164"/>
          </a:xfrm>
          <a:prstGeom prst="ellipse">
            <a:avLst/>
          </a:prstGeom>
          <a:solidFill>
            <a:schemeClr val="accent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52" name="Circle">
            <a:extLst>
              <a:ext uri="{FF2B5EF4-FFF2-40B4-BE49-F238E27FC236}">
                <a16:creationId xmlns:a16="http://schemas.microsoft.com/office/drawing/2014/main" id="{F370F56A-A6E2-BC48-8946-FBBD3C151F8D}"/>
              </a:ext>
            </a:extLst>
          </p:cNvPr>
          <p:cNvSpPr/>
          <p:nvPr/>
        </p:nvSpPr>
        <p:spPr>
          <a:xfrm>
            <a:off x="2623237" y="2726173"/>
            <a:ext cx="317164" cy="317164"/>
          </a:xfrm>
          <a:prstGeom prst="ellipse">
            <a:avLst/>
          </a:prstGeom>
          <a:solidFill>
            <a:schemeClr val="accent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53" name="Circle">
            <a:extLst>
              <a:ext uri="{FF2B5EF4-FFF2-40B4-BE49-F238E27FC236}">
                <a16:creationId xmlns:a16="http://schemas.microsoft.com/office/drawing/2014/main" id="{FF43C0F9-41DD-FA46-B27E-ACD0C2CD1365}"/>
              </a:ext>
            </a:extLst>
          </p:cNvPr>
          <p:cNvSpPr/>
          <p:nvPr/>
        </p:nvSpPr>
        <p:spPr>
          <a:xfrm>
            <a:off x="2623237" y="1875596"/>
            <a:ext cx="317164" cy="317164"/>
          </a:xfrm>
          <a:prstGeom prst="ellipse">
            <a:avLst/>
          </a:prstGeom>
          <a:solidFill>
            <a:schemeClr val="accent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54" name="Shape">
            <a:extLst>
              <a:ext uri="{FF2B5EF4-FFF2-40B4-BE49-F238E27FC236}">
                <a16:creationId xmlns:a16="http://schemas.microsoft.com/office/drawing/2014/main" id="{464225B1-8275-3547-9C1C-D0919D47DFC3}"/>
              </a:ext>
            </a:extLst>
          </p:cNvPr>
          <p:cNvSpPr/>
          <p:nvPr/>
        </p:nvSpPr>
        <p:spPr>
          <a:xfrm>
            <a:off x="2724152" y="5249071"/>
            <a:ext cx="849137" cy="951491"/>
          </a:xfrm>
          <a:custGeom>
            <a:avLst/>
            <a:gdLst/>
            <a:ahLst/>
            <a:cxnLst>
              <a:cxn ang="0">
                <a:pos x="wd2" y="hd2"/>
              </a:cxn>
              <a:cxn ang="5400000">
                <a:pos x="wd2" y="hd2"/>
              </a:cxn>
              <a:cxn ang="10800000">
                <a:pos x="wd2" y="hd2"/>
              </a:cxn>
              <a:cxn ang="16200000">
                <a:pos x="wd2" y="hd2"/>
              </a:cxn>
            </a:cxnLst>
            <a:rect l="0" t="0" r="r" b="b"/>
            <a:pathLst>
              <a:path w="21600" h="21600" extrusionOk="0">
                <a:moveTo>
                  <a:pt x="1467" y="9360"/>
                </a:moveTo>
                <a:cubicBezTo>
                  <a:pt x="660" y="9360"/>
                  <a:pt x="37" y="9949"/>
                  <a:pt x="37" y="10636"/>
                </a:cubicBezTo>
                <a:cubicBezTo>
                  <a:pt x="37" y="11324"/>
                  <a:pt x="697" y="11913"/>
                  <a:pt x="1467" y="11913"/>
                </a:cubicBezTo>
                <a:cubicBezTo>
                  <a:pt x="2127" y="11913"/>
                  <a:pt x="2677" y="11520"/>
                  <a:pt x="2860" y="10964"/>
                </a:cubicBezTo>
                <a:lnTo>
                  <a:pt x="20463" y="10964"/>
                </a:lnTo>
                <a:lnTo>
                  <a:pt x="10342" y="19996"/>
                </a:lnTo>
                <a:lnTo>
                  <a:pt x="2824" y="19996"/>
                </a:lnTo>
                <a:cubicBezTo>
                  <a:pt x="2677" y="19440"/>
                  <a:pt x="2090" y="19047"/>
                  <a:pt x="1430" y="19047"/>
                </a:cubicBezTo>
                <a:cubicBezTo>
                  <a:pt x="623" y="19047"/>
                  <a:pt x="0" y="19636"/>
                  <a:pt x="0" y="20324"/>
                </a:cubicBezTo>
                <a:cubicBezTo>
                  <a:pt x="0" y="21044"/>
                  <a:pt x="660" y="21600"/>
                  <a:pt x="1430" y="21600"/>
                </a:cubicBezTo>
                <a:cubicBezTo>
                  <a:pt x="2090" y="21600"/>
                  <a:pt x="2640" y="21207"/>
                  <a:pt x="2824" y="20651"/>
                </a:cubicBezTo>
                <a:lnTo>
                  <a:pt x="10635" y="20651"/>
                </a:lnTo>
                <a:lnTo>
                  <a:pt x="21600" y="10865"/>
                </a:lnTo>
                <a:lnTo>
                  <a:pt x="21087" y="10407"/>
                </a:lnTo>
                <a:lnTo>
                  <a:pt x="21087" y="10342"/>
                </a:lnTo>
                <a:lnTo>
                  <a:pt x="21013" y="10342"/>
                </a:lnTo>
                <a:lnTo>
                  <a:pt x="10562" y="1015"/>
                </a:lnTo>
                <a:lnTo>
                  <a:pt x="2860" y="1015"/>
                </a:lnTo>
                <a:cubicBezTo>
                  <a:pt x="2714" y="425"/>
                  <a:pt x="2127" y="0"/>
                  <a:pt x="1467" y="0"/>
                </a:cubicBezTo>
                <a:cubicBezTo>
                  <a:pt x="660" y="0"/>
                  <a:pt x="37" y="589"/>
                  <a:pt x="37" y="1276"/>
                </a:cubicBezTo>
                <a:cubicBezTo>
                  <a:pt x="37" y="1964"/>
                  <a:pt x="697" y="2553"/>
                  <a:pt x="1467" y="2553"/>
                </a:cubicBezTo>
                <a:cubicBezTo>
                  <a:pt x="2127" y="2553"/>
                  <a:pt x="2640" y="2160"/>
                  <a:pt x="2824" y="1669"/>
                </a:cubicBezTo>
                <a:lnTo>
                  <a:pt x="10268" y="1669"/>
                </a:lnTo>
                <a:lnTo>
                  <a:pt x="19986" y="10342"/>
                </a:lnTo>
                <a:lnTo>
                  <a:pt x="2860" y="10342"/>
                </a:lnTo>
                <a:cubicBezTo>
                  <a:pt x="2677" y="9785"/>
                  <a:pt x="2127" y="9360"/>
                  <a:pt x="1467" y="9360"/>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55" name="Shape">
            <a:extLst>
              <a:ext uri="{FF2B5EF4-FFF2-40B4-BE49-F238E27FC236}">
                <a16:creationId xmlns:a16="http://schemas.microsoft.com/office/drawing/2014/main" id="{E47119C2-3D7E-CB4E-AD12-478BC1035518}"/>
              </a:ext>
            </a:extLst>
          </p:cNvPr>
          <p:cNvSpPr/>
          <p:nvPr/>
        </p:nvSpPr>
        <p:spPr>
          <a:xfrm>
            <a:off x="2724152" y="3614383"/>
            <a:ext cx="849137" cy="951491"/>
          </a:xfrm>
          <a:custGeom>
            <a:avLst/>
            <a:gdLst/>
            <a:ahLst/>
            <a:cxnLst>
              <a:cxn ang="0">
                <a:pos x="wd2" y="hd2"/>
              </a:cxn>
              <a:cxn ang="5400000">
                <a:pos x="wd2" y="hd2"/>
              </a:cxn>
              <a:cxn ang="10800000">
                <a:pos x="wd2" y="hd2"/>
              </a:cxn>
              <a:cxn ang="16200000">
                <a:pos x="wd2" y="hd2"/>
              </a:cxn>
            </a:cxnLst>
            <a:rect l="0" t="0" r="r" b="b"/>
            <a:pathLst>
              <a:path w="21600" h="21600" extrusionOk="0">
                <a:moveTo>
                  <a:pt x="1467" y="9360"/>
                </a:moveTo>
                <a:cubicBezTo>
                  <a:pt x="660" y="9360"/>
                  <a:pt x="37" y="9949"/>
                  <a:pt x="37" y="10636"/>
                </a:cubicBezTo>
                <a:cubicBezTo>
                  <a:pt x="37" y="11324"/>
                  <a:pt x="697" y="11913"/>
                  <a:pt x="1467" y="11913"/>
                </a:cubicBezTo>
                <a:cubicBezTo>
                  <a:pt x="2127" y="11913"/>
                  <a:pt x="2677" y="11520"/>
                  <a:pt x="2860" y="10964"/>
                </a:cubicBezTo>
                <a:lnTo>
                  <a:pt x="20463" y="10964"/>
                </a:lnTo>
                <a:lnTo>
                  <a:pt x="10342" y="19996"/>
                </a:lnTo>
                <a:lnTo>
                  <a:pt x="2824" y="19996"/>
                </a:lnTo>
                <a:cubicBezTo>
                  <a:pt x="2677" y="19440"/>
                  <a:pt x="2090" y="19047"/>
                  <a:pt x="1430" y="19047"/>
                </a:cubicBezTo>
                <a:cubicBezTo>
                  <a:pt x="623" y="19047"/>
                  <a:pt x="0" y="19636"/>
                  <a:pt x="0" y="20324"/>
                </a:cubicBezTo>
                <a:cubicBezTo>
                  <a:pt x="0" y="21044"/>
                  <a:pt x="660" y="21600"/>
                  <a:pt x="1430" y="21600"/>
                </a:cubicBezTo>
                <a:cubicBezTo>
                  <a:pt x="2090" y="21600"/>
                  <a:pt x="2640" y="21207"/>
                  <a:pt x="2824" y="20651"/>
                </a:cubicBezTo>
                <a:lnTo>
                  <a:pt x="10635" y="20651"/>
                </a:lnTo>
                <a:lnTo>
                  <a:pt x="21600" y="10865"/>
                </a:lnTo>
                <a:lnTo>
                  <a:pt x="21087" y="10407"/>
                </a:lnTo>
                <a:lnTo>
                  <a:pt x="21087" y="10342"/>
                </a:lnTo>
                <a:lnTo>
                  <a:pt x="21013" y="10342"/>
                </a:lnTo>
                <a:lnTo>
                  <a:pt x="10562" y="1015"/>
                </a:lnTo>
                <a:lnTo>
                  <a:pt x="2860" y="1015"/>
                </a:lnTo>
                <a:cubicBezTo>
                  <a:pt x="2714" y="425"/>
                  <a:pt x="2127" y="0"/>
                  <a:pt x="1467" y="0"/>
                </a:cubicBezTo>
                <a:cubicBezTo>
                  <a:pt x="660" y="0"/>
                  <a:pt x="37" y="589"/>
                  <a:pt x="37" y="1276"/>
                </a:cubicBezTo>
                <a:cubicBezTo>
                  <a:pt x="37" y="1964"/>
                  <a:pt x="697" y="2553"/>
                  <a:pt x="1467" y="2553"/>
                </a:cubicBezTo>
                <a:cubicBezTo>
                  <a:pt x="2127" y="2553"/>
                  <a:pt x="2640" y="2160"/>
                  <a:pt x="2824" y="1669"/>
                </a:cubicBezTo>
                <a:lnTo>
                  <a:pt x="10268" y="1669"/>
                </a:lnTo>
                <a:lnTo>
                  <a:pt x="19986" y="10342"/>
                </a:lnTo>
                <a:lnTo>
                  <a:pt x="2860" y="10342"/>
                </a:lnTo>
                <a:cubicBezTo>
                  <a:pt x="2677" y="9753"/>
                  <a:pt x="2127" y="9360"/>
                  <a:pt x="1467" y="9360"/>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56" name="Shape">
            <a:extLst>
              <a:ext uri="{FF2B5EF4-FFF2-40B4-BE49-F238E27FC236}">
                <a16:creationId xmlns:a16="http://schemas.microsoft.com/office/drawing/2014/main" id="{C59D4BE0-C7AF-3B48-8841-5A54FEFF4EAC}"/>
              </a:ext>
            </a:extLst>
          </p:cNvPr>
          <p:cNvSpPr/>
          <p:nvPr/>
        </p:nvSpPr>
        <p:spPr>
          <a:xfrm>
            <a:off x="2724152" y="1987747"/>
            <a:ext cx="849137" cy="951491"/>
          </a:xfrm>
          <a:custGeom>
            <a:avLst/>
            <a:gdLst/>
            <a:ahLst/>
            <a:cxnLst>
              <a:cxn ang="0">
                <a:pos x="wd2" y="hd2"/>
              </a:cxn>
              <a:cxn ang="5400000">
                <a:pos x="wd2" y="hd2"/>
              </a:cxn>
              <a:cxn ang="10800000">
                <a:pos x="wd2" y="hd2"/>
              </a:cxn>
              <a:cxn ang="16200000">
                <a:pos x="wd2" y="hd2"/>
              </a:cxn>
            </a:cxnLst>
            <a:rect l="0" t="0" r="r" b="b"/>
            <a:pathLst>
              <a:path w="21600" h="21600" extrusionOk="0">
                <a:moveTo>
                  <a:pt x="1467" y="9360"/>
                </a:moveTo>
                <a:cubicBezTo>
                  <a:pt x="660" y="9360"/>
                  <a:pt x="37" y="9949"/>
                  <a:pt x="37" y="10636"/>
                </a:cubicBezTo>
                <a:cubicBezTo>
                  <a:pt x="37" y="11324"/>
                  <a:pt x="697" y="11913"/>
                  <a:pt x="1467" y="11913"/>
                </a:cubicBezTo>
                <a:cubicBezTo>
                  <a:pt x="2127" y="11913"/>
                  <a:pt x="2677" y="11520"/>
                  <a:pt x="2860" y="10964"/>
                </a:cubicBezTo>
                <a:lnTo>
                  <a:pt x="20463" y="10964"/>
                </a:lnTo>
                <a:lnTo>
                  <a:pt x="10342" y="19996"/>
                </a:lnTo>
                <a:lnTo>
                  <a:pt x="2824" y="19996"/>
                </a:lnTo>
                <a:cubicBezTo>
                  <a:pt x="2677" y="19440"/>
                  <a:pt x="2090" y="19047"/>
                  <a:pt x="1430" y="19047"/>
                </a:cubicBezTo>
                <a:cubicBezTo>
                  <a:pt x="623" y="19047"/>
                  <a:pt x="0" y="19636"/>
                  <a:pt x="0" y="20324"/>
                </a:cubicBezTo>
                <a:cubicBezTo>
                  <a:pt x="0" y="21044"/>
                  <a:pt x="660" y="21600"/>
                  <a:pt x="1430" y="21600"/>
                </a:cubicBezTo>
                <a:cubicBezTo>
                  <a:pt x="2090" y="21600"/>
                  <a:pt x="2640" y="21207"/>
                  <a:pt x="2824" y="20651"/>
                </a:cubicBezTo>
                <a:lnTo>
                  <a:pt x="10635" y="20651"/>
                </a:lnTo>
                <a:lnTo>
                  <a:pt x="21600" y="10865"/>
                </a:lnTo>
                <a:lnTo>
                  <a:pt x="21087" y="10407"/>
                </a:lnTo>
                <a:lnTo>
                  <a:pt x="21087" y="10342"/>
                </a:lnTo>
                <a:lnTo>
                  <a:pt x="21013" y="10342"/>
                </a:lnTo>
                <a:lnTo>
                  <a:pt x="10562" y="1015"/>
                </a:lnTo>
                <a:lnTo>
                  <a:pt x="2860" y="1015"/>
                </a:lnTo>
                <a:cubicBezTo>
                  <a:pt x="2714" y="425"/>
                  <a:pt x="2127" y="0"/>
                  <a:pt x="1467" y="0"/>
                </a:cubicBezTo>
                <a:cubicBezTo>
                  <a:pt x="660" y="0"/>
                  <a:pt x="37" y="589"/>
                  <a:pt x="37" y="1276"/>
                </a:cubicBezTo>
                <a:cubicBezTo>
                  <a:pt x="37" y="1964"/>
                  <a:pt x="697" y="2553"/>
                  <a:pt x="1467" y="2553"/>
                </a:cubicBezTo>
                <a:cubicBezTo>
                  <a:pt x="2127" y="2553"/>
                  <a:pt x="2640" y="2160"/>
                  <a:pt x="2824" y="1669"/>
                </a:cubicBezTo>
                <a:lnTo>
                  <a:pt x="10268" y="1669"/>
                </a:lnTo>
                <a:lnTo>
                  <a:pt x="19986" y="10342"/>
                </a:lnTo>
                <a:lnTo>
                  <a:pt x="2860" y="10342"/>
                </a:lnTo>
                <a:cubicBezTo>
                  <a:pt x="2677" y="9753"/>
                  <a:pt x="2127" y="9360"/>
                  <a:pt x="1467" y="9360"/>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57" name="Shape">
            <a:extLst>
              <a:ext uri="{FF2B5EF4-FFF2-40B4-BE49-F238E27FC236}">
                <a16:creationId xmlns:a16="http://schemas.microsoft.com/office/drawing/2014/main" id="{6D06109A-ECF6-1040-B36D-FDCED55DD93D}"/>
              </a:ext>
            </a:extLst>
          </p:cNvPr>
          <p:cNvSpPr/>
          <p:nvPr/>
        </p:nvSpPr>
        <p:spPr>
          <a:xfrm>
            <a:off x="3324952" y="5494576"/>
            <a:ext cx="1188720" cy="444029"/>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chemeClr val="accent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2400" b="1" dirty="0"/>
              <a:t>CLO3</a:t>
            </a:r>
          </a:p>
        </p:txBody>
      </p:sp>
      <p:sp>
        <p:nvSpPr>
          <p:cNvPr id="58" name="Shape">
            <a:extLst>
              <a:ext uri="{FF2B5EF4-FFF2-40B4-BE49-F238E27FC236}">
                <a16:creationId xmlns:a16="http://schemas.microsoft.com/office/drawing/2014/main" id="{F06F38D1-CC9B-684A-82D9-E9DAD406D5C7}"/>
              </a:ext>
            </a:extLst>
          </p:cNvPr>
          <p:cNvSpPr/>
          <p:nvPr/>
        </p:nvSpPr>
        <p:spPr>
          <a:xfrm>
            <a:off x="3324952" y="3865505"/>
            <a:ext cx="1188720" cy="444029"/>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2400" b="1" dirty="0"/>
              <a:t>CLO2</a:t>
            </a:r>
          </a:p>
        </p:txBody>
      </p:sp>
      <p:sp>
        <p:nvSpPr>
          <p:cNvPr id="59" name="Shape">
            <a:extLst>
              <a:ext uri="{FF2B5EF4-FFF2-40B4-BE49-F238E27FC236}">
                <a16:creationId xmlns:a16="http://schemas.microsoft.com/office/drawing/2014/main" id="{A807B340-4D19-E54B-9E7C-0D7656E1D855}"/>
              </a:ext>
            </a:extLst>
          </p:cNvPr>
          <p:cNvSpPr/>
          <p:nvPr/>
        </p:nvSpPr>
        <p:spPr>
          <a:xfrm>
            <a:off x="3324952" y="2236434"/>
            <a:ext cx="1188720" cy="444029"/>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chemeClr val="accent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2400" b="1" dirty="0"/>
              <a:t>CLO1 </a:t>
            </a:r>
            <a:endParaRPr sz="2400" b="1" dirty="0"/>
          </a:p>
        </p:txBody>
      </p:sp>
      <p:sp>
        <p:nvSpPr>
          <p:cNvPr id="60" name="Shape">
            <a:extLst>
              <a:ext uri="{FF2B5EF4-FFF2-40B4-BE49-F238E27FC236}">
                <a16:creationId xmlns:a16="http://schemas.microsoft.com/office/drawing/2014/main" id="{A6573E99-A932-3547-BB67-024D1758D5E2}"/>
              </a:ext>
            </a:extLst>
          </p:cNvPr>
          <p:cNvSpPr/>
          <p:nvPr/>
        </p:nvSpPr>
        <p:spPr>
          <a:xfrm>
            <a:off x="4338431" y="5003988"/>
            <a:ext cx="914400" cy="766966"/>
          </a:xfrm>
          <a:custGeom>
            <a:avLst/>
            <a:gdLst/>
            <a:ahLst/>
            <a:cxnLst>
              <a:cxn ang="0">
                <a:pos x="wd2" y="hd2"/>
              </a:cxn>
              <a:cxn ang="5400000">
                <a:pos x="wd2" y="hd2"/>
              </a:cxn>
              <a:cxn ang="10800000">
                <a:pos x="wd2" y="hd2"/>
              </a:cxn>
              <a:cxn ang="16200000">
                <a:pos x="wd2" y="hd2"/>
              </a:cxn>
            </a:cxnLst>
            <a:rect l="0" t="0" r="r" b="b"/>
            <a:pathLst>
              <a:path w="21600" h="21600" extrusionOk="0">
                <a:moveTo>
                  <a:pt x="9581" y="18636"/>
                </a:moveTo>
                <a:lnTo>
                  <a:pt x="2512" y="18636"/>
                </a:lnTo>
                <a:cubicBezTo>
                  <a:pt x="2315" y="17824"/>
                  <a:pt x="1847" y="17296"/>
                  <a:pt x="1305" y="17296"/>
                </a:cubicBezTo>
                <a:cubicBezTo>
                  <a:pt x="566" y="17296"/>
                  <a:pt x="0" y="18271"/>
                  <a:pt x="0" y="19448"/>
                </a:cubicBezTo>
                <a:cubicBezTo>
                  <a:pt x="0" y="20666"/>
                  <a:pt x="591" y="21600"/>
                  <a:pt x="1305" y="21600"/>
                </a:cubicBezTo>
                <a:cubicBezTo>
                  <a:pt x="1847" y="21600"/>
                  <a:pt x="2340" y="21032"/>
                  <a:pt x="2537" y="20260"/>
                </a:cubicBezTo>
                <a:lnTo>
                  <a:pt x="10000" y="20260"/>
                </a:lnTo>
                <a:lnTo>
                  <a:pt x="21600" y="1137"/>
                </a:lnTo>
                <a:lnTo>
                  <a:pt x="20910" y="0"/>
                </a:lnTo>
                <a:lnTo>
                  <a:pt x="9581" y="18636"/>
                </a:ln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61" name="Shape">
            <a:extLst>
              <a:ext uri="{FF2B5EF4-FFF2-40B4-BE49-F238E27FC236}">
                <a16:creationId xmlns:a16="http://schemas.microsoft.com/office/drawing/2014/main" id="{92EA9797-2E59-2544-BA0D-25251E17FCD0}"/>
              </a:ext>
            </a:extLst>
          </p:cNvPr>
          <p:cNvSpPr/>
          <p:nvPr/>
        </p:nvSpPr>
        <p:spPr>
          <a:xfrm>
            <a:off x="4338431" y="2394591"/>
            <a:ext cx="914400" cy="766966"/>
          </a:xfrm>
          <a:custGeom>
            <a:avLst/>
            <a:gdLst/>
            <a:ahLst/>
            <a:cxnLst>
              <a:cxn ang="0">
                <a:pos x="wd2" y="hd2"/>
              </a:cxn>
              <a:cxn ang="5400000">
                <a:pos x="wd2" y="hd2"/>
              </a:cxn>
              <a:cxn ang="10800000">
                <a:pos x="wd2" y="hd2"/>
              </a:cxn>
              <a:cxn ang="16200000">
                <a:pos x="wd2" y="hd2"/>
              </a:cxn>
            </a:cxnLst>
            <a:rect l="0" t="0" r="r" b="b"/>
            <a:pathLst>
              <a:path w="21554" h="21600" extrusionOk="0">
                <a:moveTo>
                  <a:pt x="1258" y="4263"/>
                </a:moveTo>
                <a:cubicBezTo>
                  <a:pt x="1799" y="4263"/>
                  <a:pt x="2291" y="3695"/>
                  <a:pt x="2488" y="2923"/>
                </a:cubicBezTo>
                <a:lnTo>
                  <a:pt x="9549" y="2923"/>
                </a:lnTo>
                <a:lnTo>
                  <a:pt x="20865" y="21600"/>
                </a:lnTo>
                <a:lnTo>
                  <a:pt x="21554" y="20463"/>
                </a:lnTo>
                <a:lnTo>
                  <a:pt x="9967" y="1340"/>
                </a:lnTo>
                <a:lnTo>
                  <a:pt x="2513" y="1340"/>
                </a:lnTo>
                <a:cubicBezTo>
                  <a:pt x="2316" y="528"/>
                  <a:pt x="1848" y="0"/>
                  <a:pt x="1307" y="0"/>
                </a:cubicBezTo>
                <a:cubicBezTo>
                  <a:pt x="569" y="0"/>
                  <a:pt x="3" y="974"/>
                  <a:pt x="3" y="2152"/>
                </a:cubicBezTo>
                <a:cubicBezTo>
                  <a:pt x="-46" y="3289"/>
                  <a:pt x="544" y="4263"/>
                  <a:pt x="1258" y="4263"/>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62" name="Shape">
            <a:extLst>
              <a:ext uri="{FF2B5EF4-FFF2-40B4-BE49-F238E27FC236}">
                <a16:creationId xmlns:a16="http://schemas.microsoft.com/office/drawing/2014/main" id="{D5CE67A0-A680-E748-B4DB-DA2E2B1971E5}"/>
              </a:ext>
            </a:extLst>
          </p:cNvPr>
          <p:cNvSpPr/>
          <p:nvPr/>
        </p:nvSpPr>
        <p:spPr>
          <a:xfrm>
            <a:off x="4338431" y="4009246"/>
            <a:ext cx="548640" cy="152819"/>
          </a:xfrm>
          <a:custGeom>
            <a:avLst/>
            <a:gdLst/>
            <a:ahLst/>
            <a:cxnLst>
              <a:cxn ang="0">
                <a:pos x="wd2" y="hd2"/>
              </a:cxn>
              <a:cxn ang="5400000">
                <a:pos x="wd2" y="hd2"/>
              </a:cxn>
              <a:cxn ang="10800000">
                <a:pos x="wd2" y="hd2"/>
              </a:cxn>
              <a:cxn ang="16200000">
                <a:pos x="wd2" y="hd2"/>
              </a:cxn>
            </a:cxnLst>
            <a:rect l="0" t="0" r="r" b="b"/>
            <a:pathLst>
              <a:path w="21563" h="21600" extrusionOk="0">
                <a:moveTo>
                  <a:pt x="2011" y="21600"/>
                </a:moveTo>
                <a:cubicBezTo>
                  <a:pt x="2861" y="21600"/>
                  <a:pt x="3634" y="18747"/>
                  <a:pt x="3943" y="14875"/>
                </a:cubicBezTo>
                <a:lnTo>
                  <a:pt x="21563" y="14875"/>
                </a:lnTo>
                <a:lnTo>
                  <a:pt x="21563" y="6725"/>
                </a:lnTo>
                <a:lnTo>
                  <a:pt x="3943" y="6725"/>
                </a:lnTo>
                <a:cubicBezTo>
                  <a:pt x="3634" y="2649"/>
                  <a:pt x="2900" y="0"/>
                  <a:pt x="2050" y="0"/>
                </a:cubicBezTo>
                <a:cubicBezTo>
                  <a:pt x="890" y="0"/>
                  <a:pt x="2" y="4890"/>
                  <a:pt x="2" y="10800"/>
                </a:cubicBezTo>
                <a:cubicBezTo>
                  <a:pt x="-37" y="16709"/>
                  <a:pt x="890" y="21600"/>
                  <a:pt x="2011" y="21600"/>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63" name="Shape">
            <a:extLst>
              <a:ext uri="{FF2B5EF4-FFF2-40B4-BE49-F238E27FC236}">
                <a16:creationId xmlns:a16="http://schemas.microsoft.com/office/drawing/2014/main" id="{3E790A31-091C-A942-9A9E-85DC86EE0187}"/>
              </a:ext>
            </a:extLst>
          </p:cNvPr>
          <p:cNvSpPr/>
          <p:nvPr/>
        </p:nvSpPr>
        <p:spPr>
          <a:xfrm>
            <a:off x="4790370" y="2769422"/>
            <a:ext cx="2623816" cy="26238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2" y="21600"/>
                  <a:pt x="0" y="16758"/>
                  <a:pt x="0" y="10800"/>
                </a:cubicBezTo>
                <a:cubicBezTo>
                  <a:pt x="0" y="4842"/>
                  <a:pt x="4842" y="0"/>
                  <a:pt x="10800" y="0"/>
                </a:cubicBezTo>
                <a:cubicBezTo>
                  <a:pt x="16758" y="0"/>
                  <a:pt x="21600" y="4842"/>
                  <a:pt x="21600" y="10800"/>
                </a:cubicBezTo>
                <a:cubicBezTo>
                  <a:pt x="21600" y="16758"/>
                  <a:pt x="16758" y="21600"/>
                  <a:pt x="10800" y="21600"/>
                </a:cubicBezTo>
                <a:close/>
                <a:moveTo>
                  <a:pt x="10800" y="1412"/>
                </a:moveTo>
                <a:cubicBezTo>
                  <a:pt x="5625" y="1412"/>
                  <a:pt x="1424" y="5614"/>
                  <a:pt x="1424" y="10788"/>
                </a:cubicBezTo>
                <a:cubicBezTo>
                  <a:pt x="1424" y="15963"/>
                  <a:pt x="5625" y="20164"/>
                  <a:pt x="10800" y="20164"/>
                </a:cubicBezTo>
                <a:cubicBezTo>
                  <a:pt x="15975" y="20164"/>
                  <a:pt x="20176" y="15963"/>
                  <a:pt x="20176" y="10788"/>
                </a:cubicBezTo>
                <a:cubicBezTo>
                  <a:pt x="20176" y="5614"/>
                  <a:pt x="15975" y="1412"/>
                  <a:pt x="10800" y="1412"/>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64" name="Circle">
            <a:extLst>
              <a:ext uri="{FF2B5EF4-FFF2-40B4-BE49-F238E27FC236}">
                <a16:creationId xmlns:a16="http://schemas.microsoft.com/office/drawing/2014/main" id="{DDC8DF1D-5C40-264A-8734-CFF555E63E50}"/>
              </a:ext>
            </a:extLst>
          </p:cNvPr>
          <p:cNvSpPr/>
          <p:nvPr/>
        </p:nvSpPr>
        <p:spPr>
          <a:xfrm>
            <a:off x="5078703" y="3057754"/>
            <a:ext cx="2064795" cy="2064799"/>
          </a:xfrm>
          <a:prstGeom prst="ellipse">
            <a:avLst/>
          </a:prstGeom>
          <a:solidFill>
            <a:srgbClr val="F1F1F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65" name="TextBox 61">
            <a:extLst>
              <a:ext uri="{FF2B5EF4-FFF2-40B4-BE49-F238E27FC236}">
                <a16:creationId xmlns:a16="http://schemas.microsoft.com/office/drawing/2014/main" id="{92E2D954-744A-9942-ACA4-97ABAD415A0D}"/>
              </a:ext>
            </a:extLst>
          </p:cNvPr>
          <p:cNvSpPr txBox="1"/>
          <p:nvPr/>
        </p:nvSpPr>
        <p:spPr>
          <a:xfrm>
            <a:off x="5095570" y="3776058"/>
            <a:ext cx="2009966" cy="52322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noProof="1"/>
              <a:t>Course</a:t>
            </a:r>
          </a:p>
        </p:txBody>
      </p:sp>
      <p:sp>
        <p:nvSpPr>
          <p:cNvPr id="66" name="TextBox 53">
            <a:extLst>
              <a:ext uri="{FF2B5EF4-FFF2-40B4-BE49-F238E27FC236}">
                <a16:creationId xmlns:a16="http://schemas.microsoft.com/office/drawing/2014/main" id="{AFCBAD30-6CFE-2EF1-423D-ECB317A346F2}"/>
              </a:ext>
            </a:extLst>
          </p:cNvPr>
          <p:cNvSpPr txBox="1"/>
          <p:nvPr/>
        </p:nvSpPr>
        <p:spPr>
          <a:xfrm>
            <a:off x="401451" y="1948479"/>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noProof="1"/>
              <a:t>Lesson Learning Outcome 1</a:t>
            </a:r>
          </a:p>
        </p:txBody>
      </p:sp>
      <p:sp>
        <p:nvSpPr>
          <p:cNvPr id="67" name="TextBox 54">
            <a:extLst>
              <a:ext uri="{FF2B5EF4-FFF2-40B4-BE49-F238E27FC236}">
                <a16:creationId xmlns:a16="http://schemas.microsoft.com/office/drawing/2014/main" id="{9715D7D3-1D72-43E8-D362-0697BC2F2CC3}"/>
              </a:ext>
            </a:extLst>
          </p:cNvPr>
          <p:cNvSpPr txBox="1"/>
          <p:nvPr/>
        </p:nvSpPr>
        <p:spPr>
          <a:xfrm>
            <a:off x="401451" y="2382112"/>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2</a:t>
            </a:r>
          </a:p>
        </p:txBody>
      </p:sp>
      <p:sp>
        <p:nvSpPr>
          <p:cNvPr id="68" name="TextBox 55">
            <a:extLst>
              <a:ext uri="{FF2B5EF4-FFF2-40B4-BE49-F238E27FC236}">
                <a16:creationId xmlns:a16="http://schemas.microsoft.com/office/drawing/2014/main" id="{CC835CF4-6CFF-3B3B-93EF-8E154FB9DD72}"/>
              </a:ext>
            </a:extLst>
          </p:cNvPr>
          <p:cNvSpPr txBox="1"/>
          <p:nvPr/>
        </p:nvSpPr>
        <p:spPr>
          <a:xfrm>
            <a:off x="401451" y="2806319"/>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3</a:t>
            </a:r>
          </a:p>
        </p:txBody>
      </p:sp>
      <p:sp>
        <p:nvSpPr>
          <p:cNvPr id="69" name="TextBox 53">
            <a:extLst>
              <a:ext uri="{FF2B5EF4-FFF2-40B4-BE49-F238E27FC236}">
                <a16:creationId xmlns:a16="http://schemas.microsoft.com/office/drawing/2014/main" id="{A13758BB-E4B3-B398-DA10-2D18A33D8538}"/>
              </a:ext>
            </a:extLst>
          </p:cNvPr>
          <p:cNvSpPr txBox="1"/>
          <p:nvPr/>
        </p:nvSpPr>
        <p:spPr>
          <a:xfrm>
            <a:off x="9386327" y="3533771"/>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1</a:t>
            </a:r>
          </a:p>
        </p:txBody>
      </p:sp>
      <p:sp>
        <p:nvSpPr>
          <p:cNvPr id="70" name="TextBox 54">
            <a:extLst>
              <a:ext uri="{FF2B5EF4-FFF2-40B4-BE49-F238E27FC236}">
                <a16:creationId xmlns:a16="http://schemas.microsoft.com/office/drawing/2014/main" id="{44B1611B-205F-5ED0-2EB8-E2F59DE9EBBD}"/>
              </a:ext>
            </a:extLst>
          </p:cNvPr>
          <p:cNvSpPr txBox="1"/>
          <p:nvPr/>
        </p:nvSpPr>
        <p:spPr>
          <a:xfrm>
            <a:off x="9386327" y="3967404"/>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2</a:t>
            </a:r>
          </a:p>
        </p:txBody>
      </p:sp>
      <p:sp>
        <p:nvSpPr>
          <p:cNvPr id="71" name="TextBox 55">
            <a:extLst>
              <a:ext uri="{FF2B5EF4-FFF2-40B4-BE49-F238E27FC236}">
                <a16:creationId xmlns:a16="http://schemas.microsoft.com/office/drawing/2014/main" id="{F26D32FB-72F3-8538-F807-96371A0A6359}"/>
              </a:ext>
            </a:extLst>
          </p:cNvPr>
          <p:cNvSpPr txBox="1"/>
          <p:nvPr/>
        </p:nvSpPr>
        <p:spPr>
          <a:xfrm>
            <a:off x="9386327" y="4391611"/>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3</a:t>
            </a:r>
          </a:p>
        </p:txBody>
      </p:sp>
      <p:sp>
        <p:nvSpPr>
          <p:cNvPr id="72" name="TextBox 56">
            <a:extLst>
              <a:ext uri="{FF2B5EF4-FFF2-40B4-BE49-F238E27FC236}">
                <a16:creationId xmlns:a16="http://schemas.microsoft.com/office/drawing/2014/main" id="{FD76FCAA-9255-5924-AB11-B0B43F56E355}"/>
              </a:ext>
            </a:extLst>
          </p:cNvPr>
          <p:cNvSpPr txBox="1"/>
          <p:nvPr/>
        </p:nvSpPr>
        <p:spPr>
          <a:xfrm>
            <a:off x="9386327" y="5155181"/>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1</a:t>
            </a:r>
          </a:p>
        </p:txBody>
      </p:sp>
      <p:sp>
        <p:nvSpPr>
          <p:cNvPr id="73" name="TextBox 57">
            <a:extLst>
              <a:ext uri="{FF2B5EF4-FFF2-40B4-BE49-F238E27FC236}">
                <a16:creationId xmlns:a16="http://schemas.microsoft.com/office/drawing/2014/main" id="{A035FA95-75D2-3622-D3AD-0C5788277B99}"/>
              </a:ext>
            </a:extLst>
          </p:cNvPr>
          <p:cNvSpPr txBox="1"/>
          <p:nvPr/>
        </p:nvSpPr>
        <p:spPr>
          <a:xfrm>
            <a:off x="9386327" y="5588814"/>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2</a:t>
            </a:r>
          </a:p>
        </p:txBody>
      </p:sp>
      <p:sp>
        <p:nvSpPr>
          <p:cNvPr id="74" name="TextBox 58">
            <a:extLst>
              <a:ext uri="{FF2B5EF4-FFF2-40B4-BE49-F238E27FC236}">
                <a16:creationId xmlns:a16="http://schemas.microsoft.com/office/drawing/2014/main" id="{834B2AD8-D0C8-111C-9833-D132308CC083}"/>
              </a:ext>
            </a:extLst>
          </p:cNvPr>
          <p:cNvSpPr txBox="1"/>
          <p:nvPr/>
        </p:nvSpPr>
        <p:spPr>
          <a:xfrm>
            <a:off x="9386327" y="6013021"/>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3</a:t>
            </a:r>
          </a:p>
        </p:txBody>
      </p:sp>
      <p:sp>
        <p:nvSpPr>
          <p:cNvPr id="75" name="TextBox 53">
            <a:extLst>
              <a:ext uri="{FF2B5EF4-FFF2-40B4-BE49-F238E27FC236}">
                <a16:creationId xmlns:a16="http://schemas.microsoft.com/office/drawing/2014/main" id="{DA635F3B-518C-DD3D-4C85-05BA5DB40E0C}"/>
              </a:ext>
            </a:extLst>
          </p:cNvPr>
          <p:cNvSpPr txBox="1"/>
          <p:nvPr/>
        </p:nvSpPr>
        <p:spPr>
          <a:xfrm>
            <a:off x="9392433" y="1947344"/>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1</a:t>
            </a:r>
          </a:p>
        </p:txBody>
      </p:sp>
      <p:sp>
        <p:nvSpPr>
          <p:cNvPr id="76" name="TextBox 54">
            <a:extLst>
              <a:ext uri="{FF2B5EF4-FFF2-40B4-BE49-F238E27FC236}">
                <a16:creationId xmlns:a16="http://schemas.microsoft.com/office/drawing/2014/main" id="{6210A023-79A3-310A-4B1D-C56AF4EB5A5B}"/>
              </a:ext>
            </a:extLst>
          </p:cNvPr>
          <p:cNvSpPr txBox="1"/>
          <p:nvPr/>
        </p:nvSpPr>
        <p:spPr>
          <a:xfrm>
            <a:off x="9392433" y="2380977"/>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2</a:t>
            </a:r>
          </a:p>
        </p:txBody>
      </p:sp>
      <p:sp>
        <p:nvSpPr>
          <p:cNvPr id="77" name="TextBox 55">
            <a:extLst>
              <a:ext uri="{FF2B5EF4-FFF2-40B4-BE49-F238E27FC236}">
                <a16:creationId xmlns:a16="http://schemas.microsoft.com/office/drawing/2014/main" id="{3901944A-4A1C-E18F-2466-0496BF2576E4}"/>
              </a:ext>
            </a:extLst>
          </p:cNvPr>
          <p:cNvSpPr txBox="1"/>
          <p:nvPr/>
        </p:nvSpPr>
        <p:spPr>
          <a:xfrm>
            <a:off x="9392433" y="2805184"/>
            <a:ext cx="2194560" cy="30777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prstClr val="black"/>
                </a:solidFill>
                <a:effectLst/>
                <a:uLnTx/>
                <a:uFillTx/>
                <a:latin typeface="Calibri" panose="020F0502020204030204"/>
                <a:ea typeface="+mn-ea"/>
                <a:cs typeface="+mn-cs"/>
              </a:rPr>
              <a:t>Lesson Learning Outcome 3</a:t>
            </a:r>
          </a:p>
        </p:txBody>
      </p:sp>
      <p:sp>
        <p:nvSpPr>
          <p:cNvPr id="5" name="Title 4">
            <a:extLst>
              <a:ext uri="{FF2B5EF4-FFF2-40B4-BE49-F238E27FC236}">
                <a16:creationId xmlns:a16="http://schemas.microsoft.com/office/drawing/2014/main" id="{616054BF-9083-866E-E7D9-A3EA0EF14CEA}"/>
              </a:ext>
            </a:extLst>
          </p:cNvPr>
          <p:cNvSpPr>
            <a:spLocks noGrp="1"/>
          </p:cNvSpPr>
          <p:nvPr>
            <p:ph type="title"/>
          </p:nvPr>
        </p:nvSpPr>
        <p:spPr/>
        <p:txBody>
          <a:bodyPr anchor="t"/>
          <a:lstStyle/>
          <a:p>
            <a:r>
              <a:rPr lang="en-US" dirty="0"/>
              <a:t>From Course learning Outcomes (CLOs) to Lesson Learning Outcomes (LLOs)</a:t>
            </a:r>
          </a:p>
        </p:txBody>
      </p:sp>
    </p:spTree>
    <p:extLst>
      <p:ext uri="{BB962C8B-B14F-4D97-AF65-F5344CB8AC3E}">
        <p14:creationId xmlns:p14="http://schemas.microsoft.com/office/powerpoint/2010/main" val="55098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a:extLst>
              <a:ext uri="{FF2B5EF4-FFF2-40B4-BE49-F238E27FC236}">
                <a16:creationId xmlns:a16="http://schemas.microsoft.com/office/drawing/2014/main" id="{548C12F6-08C3-2557-E407-DA6D0AAAF9BA}"/>
              </a:ext>
            </a:extLst>
          </p:cNvPr>
          <p:cNvSpPr/>
          <p:nvPr/>
        </p:nvSpPr>
        <p:spPr>
          <a:xfrm>
            <a:off x="4234143" y="1675100"/>
            <a:ext cx="3657600" cy="1239319"/>
          </a:xfrm>
          <a:prstGeom prst="roundRect">
            <a:avLst/>
          </a:prstGeom>
          <a:solidFill>
            <a:srgbClr val="C1C2C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Students will be able to apply calculus to solve real-world problems</a:t>
            </a:r>
          </a:p>
        </p:txBody>
      </p:sp>
      <p:sp>
        <p:nvSpPr>
          <p:cNvPr id="23" name="Shape">
            <a:extLst>
              <a:ext uri="{FF2B5EF4-FFF2-40B4-BE49-F238E27FC236}">
                <a16:creationId xmlns:a16="http://schemas.microsoft.com/office/drawing/2014/main" id="{F5256F8B-357F-4CF1-D7A9-EAF4D154C72B}"/>
              </a:ext>
            </a:extLst>
          </p:cNvPr>
          <p:cNvSpPr/>
          <p:nvPr/>
        </p:nvSpPr>
        <p:spPr>
          <a:xfrm>
            <a:off x="433180" y="1675100"/>
            <a:ext cx="3657600" cy="1239319"/>
          </a:xfrm>
          <a:prstGeom prst="roundRect">
            <a:avLst/>
          </a:prstGeom>
          <a:solidFill>
            <a:srgbClr val="F69C2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Students will be able to differentiate and integrate functions using a variety of techniques</a:t>
            </a:r>
          </a:p>
        </p:txBody>
      </p:sp>
      <p:sp>
        <p:nvSpPr>
          <p:cNvPr id="82" name="Shape">
            <a:extLst>
              <a:ext uri="{FF2B5EF4-FFF2-40B4-BE49-F238E27FC236}">
                <a16:creationId xmlns:a16="http://schemas.microsoft.com/office/drawing/2014/main" id="{0BA64863-6E54-EC29-906E-88A125EC6F92}"/>
              </a:ext>
            </a:extLst>
          </p:cNvPr>
          <p:cNvSpPr/>
          <p:nvPr/>
        </p:nvSpPr>
        <p:spPr>
          <a:xfrm>
            <a:off x="8111306" y="1675100"/>
            <a:ext cx="3657600" cy="1239319"/>
          </a:xfrm>
          <a:prstGeom prst="roundRect">
            <a:avLst/>
          </a:prstGeom>
          <a:solidFill>
            <a:srgbClr val="2F8CA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Students will be able to communicate mathematical ideas clearly and effectively</a:t>
            </a:r>
          </a:p>
        </p:txBody>
      </p:sp>
      <p:sp>
        <p:nvSpPr>
          <p:cNvPr id="84" name="Shape">
            <a:extLst>
              <a:ext uri="{FF2B5EF4-FFF2-40B4-BE49-F238E27FC236}">
                <a16:creationId xmlns:a16="http://schemas.microsoft.com/office/drawing/2014/main" id="{EFFFD4DF-B78A-F387-3ECF-ACEC90EE4DE9}"/>
              </a:ext>
            </a:extLst>
          </p:cNvPr>
          <p:cNvSpPr/>
          <p:nvPr/>
        </p:nvSpPr>
        <p:spPr>
          <a:xfrm rot="16200000">
            <a:off x="5671431" y="-3647822"/>
            <a:ext cx="849137" cy="8724900"/>
          </a:xfrm>
          <a:custGeom>
            <a:avLst/>
            <a:gdLst/>
            <a:ahLst/>
            <a:cxnLst>
              <a:cxn ang="0">
                <a:pos x="wd2" y="hd2"/>
              </a:cxn>
              <a:cxn ang="5400000">
                <a:pos x="wd2" y="hd2"/>
              </a:cxn>
              <a:cxn ang="10800000">
                <a:pos x="wd2" y="hd2"/>
              </a:cxn>
              <a:cxn ang="16200000">
                <a:pos x="wd2" y="hd2"/>
              </a:cxn>
            </a:cxnLst>
            <a:rect l="0" t="0" r="r" b="b"/>
            <a:pathLst>
              <a:path w="21600" h="21600" extrusionOk="0">
                <a:moveTo>
                  <a:pt x="1467" y="9360"/>
                </a:moveTo>
                <a:cubicBezTo>
                  <a:pt x="660" y="9360"/>
                  <a:pt x="37" y="9949"/>
                  <a:pt x="37" y="10636"/>
                </a:cubicBezTo>
                <a:cubicBezTo>
                  <a:pt x="37" y="11324"/>
                  <a:pt x="697" y="11913"/>
                  <a:pt x="1467" y="11913"/>
                </a:cubicBezTo>
                <a:cubicBezTo>
                  <a:pt x="2127" y="11913"/>
                  <a:pt x="2677" y="11520"/>
                  <a:pt x="2860" y="10964"/>
                </a:cubicBezTo>
                <a:lnTo>
                  <a:pt x="20463" y="10964"/>
                </a:lnTo>
                <a:lnTo>
                  <a:pt x="10342" y="19996"/>
                </a:lnTo>
                <a:lnTo>
                  <a:pt x="2824" y="19996"/>
                </a:lnTo>
                <a:cubicBezTo>
                  <a:pt x="2677" y="19440"/>
                  <a:pt x="2090" y="19047"/>
                  <a:pt x="1430" y="19047"/>
                </a:cubicBezTo>
                <a:cubicBezTo>
                  <a:pt x="623" y="19047"/>
                  <a:pt x="0" y="19636"/>
                  <a:pt x="0" y="20324"/>
                </a:cubicBezTo>
                <a:cubicBezTo>
                  <a:pt x="0" y="21044"/>
                  <a:pt x="660" y="21600"/>
                  <a:pt x="1430" y="21600"/>
                </a:cubicBezTo>
                <a:cubicBezTo>
                  <a:pt x="2090" y="21600"/>
                  <a:pt x="2640" y="21207"/>
                  <a:pt x="2824" y="20651"/>
                </a:cubicBezTo>
                <a:lnTo>
                  <a:pt x="10635" y="20651"/>
                </a:lnTo>
                <a:lnTo>
                  <a:pt x="21600" y="10865"/>
                </a:lnTo>
                <a:lnTo>
                  <a:pt x="21087" y="10407"/>
                </a:lnTo>
                <a:lnTo>
                  <a:pt x="21087" y="10342"/>
                </a:lnTo>
                <a:lnTo>
                  <a:pt x="21013" y="10342"/>
                </a:lnTo>
                <a:lnTo>
                  <a:pt x="10562" y="1015"/>
                </a:lnTo>
                <a:lnTo>
                  <a:pt x="2860" y="1015"/>
                </a:lnTo>
                <a:cubicBezTo>
                  <a:pt x="2714" y="425"/>
                  <a:pt x="2127" y="0"/>
                  <a:pt x="1467" y="0"/>
                </a:cubicBezTo>
                <a:cubicBezTo>
                  <a:pt x="660" y="0"/>
                  <a:pt x="37" y="589"/>
                  <a:pt x="37" y="1276"/>
                </a:cubicBezTo>
                <a:cubicBezTo>
                  <a:pt x="37" y="1964"/>
                  <a:pt x="697" y="2553"/>
                  <a:pt x="1467" y="2553"/>
                </a:cubicBezTo>
                <a:cubicBezTo>
                  <a:pt x="2127" y="2553"/>
                  <a:pt x="2640" y="2160"/>
                  <a:pt x="2824" y="1669"/>
                </a:cubicBezTo>
                <a:lnTo>
                  <a:pt x="10268" y="1669"/>
                </a:lnTo>
                <a:lnTo>
                  <a:pt x="19986" y="10342"/>
                </a:lnTo>
                <a:lnTo>
                  <a:pt x="2860" y="10342"/>
                </a:lnTo>
                <a:cubicBezTo>
                  <a:pt x="2677" y="9753"/>
                  <a:pt x="2127" y="9360"/>
                  <a:pt x="1467" y="9360"/>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85" name="Shape">
            <a:extLst>
              <a:ext uri="{FF2B5EF4-FFF2-40B4-BE49-F238E27FC236}">
                <a16:creationId xmlns:a16="http://schemas.microsoft.com/office/drawing/2014/main" id="{F328B7F1-67BE-F39B-D8BA-1A41833197D0}"/>
              </a:ext>
            </a:extLst>
          </p:cNvPr>
          <p:cNvSpPr/>
          <p:nvPr/>
        </p:nvSpPr>
        <p:spPr>
          <a:xfrm>
            <a:off x="1667620" y="1120402"/>
            <a:ext cx="1188720" cy="444029"/>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chemeClr val="accent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2400" b="1" dirty="0"/>
              <a:t>CLO1 </a:t>
            </a:r>
            <a:endParaRPr sz="2400" b="1" dirty="0"/>
          </a:p>
        </p:txBody>
      </p:sp>
      <p:sp>
        <p:nvSpPr>
          <p:cNvPr id="87" name="Shape">
            <a:extLst>
              <a:ext uri="{FF2B5EF4-FFF2-40B4-BE49-F238E27FC236}">
                <a16:creationId xmlns:a16="http://schemas.microsoft.com/office/drawing/2014/main" id="{1887816C-F200-365F-AA03-044B7F65E968}"/>
              </a:ext>
            </a:extLst>
          </p:cNvPr>
          <p:cNvSpPr/>
          <p:nvPr/>
        </p:nvSpPr>
        <p:spPr>
          <a:xfrm>
            <a:off x="5463539" y="1120402"/>
            <a:ext cx="1188720" cy="444029"/>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2400" b="1" dirty="0"/>
              <a:t>CLO2</a:t>
            </a:r>
          </a:p>
        </p:txBody>
      </p:sp>
      <p:sp>
        <p:nvSpPr>
          <p:cNvPr id="88" name="Shape">
            <a:extLst>
              <a:ext uri="{FF2B5EF4-FFF2-40B4-BE49-F238E27FC236}">
                <a16:creationId xmlns:a16="http://schemas.microsoft.com/office/drawing/2014/main" id="{DAC80355-11BD-C0D3-8E8C-2E7A7EE46734}"/>
              </a:ext>
            </a:extLst>
          </p:cNvPr>
          <p:cNvSpPr/>
          <p:nvPr/>
        </p:nvSpPr>
        <p:spPr>
          <a:xfrm>
            <a:off x="9345746" y="1120402"/>
            <a:ext cx="1188720" cy="444029"/>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chemeClr val="accent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2400" b="1" dirty="0"/>
              <a:t>CLO3</a:t>
            </a:r>
          </a:p>
        </p:txBody>
      </p:sp>
      <p:sp>
        <p:nvSpPr>
          <p:cNvPr id="89" name="Flowchart: Off-page Connector 88">
            <a:extLst>
              <a:ext uri="{FF2B5EF4-FFF2-40B4-BE49-F238E27FC236}">
                <a16:creationId xmlns:a16="http://schemas.microsoft.com/office/drawing/2014/main" id="{79EF4FBD-7637-B6ED-28A1-03B47AFD77F8}"/>
              </a:ext>
            </a:extLst>
          </p:cNvPr>
          <p:cNvSpPr/>
          <p:nvPr/>
        </p:nvSpPr>
        <p:spPr>
          <a:xfrm rot="16200000">
            <a:off x="63905" y="-394370"/>
            <a:ext cx="346930" cy="135206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14D90C96-EFAF-3C34-10DA-D4316F271913}"/>
              </a:ext>
            </a:extLst>
          </p:cNvPr>
          <p:cNvSpPr txBox="1"/>
          <p:nvPr/>
        </p:nvSpPr>
        <p:spPr>
          <a:xfrm>
            <a:off x="859070" y="28449"/>
            <a:ext cx="3862543" cy="523220"/>
          </a:xfrm>
          <a:prstGeom prst="rect">
            <a:avLst/>
          </a:prstGeom>
          <a:noFill/>
        </p:spPr>
        <p:txBody>
          <a:bodyPr wrap="square" rtlCol="0">
            <a:spAutoFit/>
          </a:bodyPr>
          <a:lstStyle/>
          <a:p>
            <a:r>
              <a:rPr lang="en-US" sz="2800" dirty="0"/>
              <a:t>Example: Calculus 1</a:t>
            </a:r>
          </a:p>
        </p:txBody>
      </p:sp>
      <p:grpSp>
        <p:nvGrpSpPr>
          <p:cNvPr id="2" name="Group 1">
            <a:extLst>
              <a:ext uri="{FF2B5EF4-FFF2-40B4-BE49-F238E27FC236}">
                <a16:creationId xmlns:a16="http://schemas.microsoft.com/office/drawing/2014/main" id="{3337EE53-1D9C-D5CE-D040-D4DC233D0D4F}"/>
              </a:ext>
            </a:extLst>
          </p:cNvPr>
          <p:cNvGrpSpPr/>
          <p:nvPr/>
        </p:nvGrpSpPr>
        <p:grpSpPr>
          <a:xfrm>
            <a:off x="456068" y="3217748"/>
            <a:ext cx="2816455" cy="400110"/>
            <a:chOff x="903691" y="3544643"/>
            <a:chExt cx="2816455" cy="400110"/>
          </a:xfrm>
        </p:grpSpPr>
        <p:sp>
          <p:nvSpPr>
            <p:cNvPr id="3" name="TextBox 58">
              <a:extLst>
                <a:ext uri="{FF2B5EF4-FFF2-40B4-BE49-F238E27FC236}">
                  <a16:creationId xmlns:a16="http://schemas.microsoft.com/office/drawing/2014/main" id="{351B8C5A-3EF5-0B18-6A09-FB4AF433A22C}"/>
                </a:ext>
              </a:extLst>
            </p:cNvPr>
            <p:cNvSpPr txBox="1"/>
            <p:nvPr/>
          </p:nvSpPr>
          <p:spPr>
            <a:xfrm>
              <a:off x="1255893" y="3544643"/>
              <a:ext cx="2464253"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 Limits and continuity</a:t>
              </a:r>
              <a:endParaRPr lang="en-US" sz="2000" noProof="1"/>
            </a:p>
          </p:txBody>
        </p:sp>
        <p:sp>
          <p:nvSpPr>
            <p:cNvPr id="4" name="Circle">
              <a:extLst>
                <a:ext uri="{FF2B5EF4-FFF2-40B4-BE49-F238E27FC236}">
                  <a16:creationId xmlns:a16="http://schemas.microsoft.com/office/drawing/2014/main" id="{8F503A8E-37C1-9119-822F-95C6E817DB55}"/>
                </a:ext>
              </a:extLst>
            </p:cNvPr>
            <p:cNvSpPr/>
            <p:nvPr/>
          </p:nvSpPr>
          <p:spPr>
            <a:xfrm rot="16200000">
              <a:off x="903691" y="3586116"/>
              <a:ext cx="317164" cy="317164"/>
            </a:xfrm>
            <a:prstGeom prst="ellipse">
              <a:avLst/>
            </a:prstGeom>
            <a:solidFill>
              <a:srgbClr val="F69C2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grpSp>
      <p:grpSp>
        <p:nvGrpSpPr>
          <p:cNvPr id="5" name="Group 4">
            <a:extLst>
              <a:ext uri="{FF2B5EF4-FFF2-40B4-BE49-F238E27FC236}">
                <a16:creationId xmlns:a16="http://schemas.microsoft.com/office/drawing/2014/main" id="{4F6DC9AE-89B3-405C-36C7-4CFF76DC7329}"/>
              </a:ext>
            </a:extLst>
          </p:cNvPr>
          <p:cNvGrpSpPr/>
          <p:nvPr/>
        </p:nvGrpSpPr>
        <p:grpSpPr>
          <a:xfrm>
            <a:off x="456068" y="3831466"/>
            <a:ext cx="4528403" cy="400110"/>
            <a:chOff x="903691" y="4260386"/>
            <a:chExt cx="4528403" cy="400110"/>
          </a:xfrm>
        </p:grpSpPr>
        <p:sp>
          <p:nvSpPr>
            <p:cNvPr id="6" name="TextBox 57">
              <a:extLst>
                <a:ext uri="{FF2B5EF4-FFF2-40B4-BE49-F238E27FC236}">
                  <a16:creationId xmlns:a16="http://schemas.microsoft.com/office/drawing/2014/main" id="{481245BF-AA2A-1CC5-47C5-62FD76080084}"/>
                </a:ext>
              </a:extLst>
            </p:cNvPr>
            <p:cNvSpPr txBox="1"/>
            <p:nvPr/>
          </p:nvSpPr>
          <p:spPr>
            <a:xfrm>
              <a:off x="1306693" y="4260386"/>
              <a:ext cx="4125401"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Derivatives</a:t>
              </a:r>
              <a:endParaRPr lang="en-US" sz="2000" noProof="1"/>
            </a:p>
          </p:txBody>
        </p:sp>
        <p:sp>
          <p:nvSpPr>
            <p:cNvPr id="7" name="Circle">
              <a:extLst>
                <a:ext uri="{FF2B5EF4-FFF2-40B4-BE49-F238E27FC236}">
                  <a16:creationId xmlns:a16="http://schemas.microsoft.com/office/drawing/2014/main" id="{54176D76-4D62-0C0B-ABF2-FCBCA8865C7E}"/>
                </a:ext>
              </a:extLst>
            </p:cNvPr>
            <p:cNvSpPr/>
            <p:nvPr/>
          </p:nvSpPr>
          <p:spPr>
            <a:xfrm rot="16200000">
              <a:off x="903691" y="4301859"/>
              <a:ext cx="317164" cy="317164"/>
            </a:xfrm>
            <a:prstGeom prst="ellipse">
              <a:avLst/>
            </a:prstGeom>
            <a:solidFill>
              <a:srgbClr val="F69C2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grpSp>
      <p:grpSp>
        <p:nvGrpSpPr>
          <p:cNvPr id="8" name="Group 7">
            <a:extLst>
              <a:ext uri="{FF2B5EF4-FFF2-40B4-BE49-F238E27FC236}">
                <a16:creationId xmlns:a16="http://schemas.microsoft.com/office/drawing/2014/main" id="{D3B4C311-C842-1A21-0779-CE063C1D1970}"/>
              </a:ext>
            </a:extLst>
          </p:cNvPr>
          <p:cNvGrpSpPr/>
          <p:nvPr/>
        </p:nvGrpSpPr>
        <p:grpSpPr>
          <a:xfrm>
            <a:off x="456068" y="4445184"/>
            <a:ext cx="4995411" cy="400110"/>
            <a:chOff x="900898" y="4946836"/>
            <a:chExt cx="4995411" cy="400110"/>
          </a:xfrm>
        </p:grpSpPr>
        <p:sp>
          <p:nvSpPr>
            <p:cNvPr id="9" name="Circle">
              <a:extLst>
                <a:ext uri="{FF2B5EF4-FFF2-40B4-BE49-F238E27FC236}">
                  <a16:creationId xmlns:a16="http://schemas.microsoft.com/office/drawing/2014/main" id="{8BCF97AD-DFFF-39BA-6448-5F4DCCD3EC7C}"/>
                </a:ext>
              </a:extLst>
            </p:cNvPr>
            <p:cNvSpPr/>
            <p:nvPr/>
          </p:nvSpPr>
          <p:spPr>
            <a:xfrm rot="16200000">
              <a:off x="900898" y="4988309"/>
              <a:ext cx="317164" cy="317164"/>
            </a:xfrm>
            <a:prstGeom prst="ellipse">
              <a:avLst/>
            </a:prstGeom>
            <a:solidFill>
              <a:srgbClr val="F69C2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10" name="TextBox 56">
              <a:extLst>
                <a:ext uri="{FF2B5EF4-FFF2-40B4-BE49-F238E27FC236}">
                  <a16:creationId xmlns:a16="http://schemas.microsoft.com/office/drawing/2014/main" id="{27C06E0C-816E-8F23-C2D7-B36C9A7EBCAB}"/>
                </a:ext>
              </a:extLst>
            </p:cNvPr>
            <p:cNvSpPr txBox="1"/>
            <p:nvPr/>
          </p:nvSpPr>
          <p:spPr>
            <a:xfrm>
              <a:off x="1306693" y="4946836"/>
              <a:ext cx="4589616"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Techniques of integration</a:t>
              </a:r>
              <a:endParaRPr lang="en-US" sz="2000" noProof="1"/>
            </a:p>
          </p:txBody>
        </p:sp>
      </p:grpSp>
      <p:grpSp>
        <p:nvGrpSpPr>
          <p:cNvPr id="11" name="Group 10">
            <a:extLst>
              <a:ext uri="{FF2B5EF4-FFF2-40B4-BE49-F238E27FC236}">
                <a16:creationId xmlns:a16="http://schemas.microsoft.com/office/drawing/2014/main" id="{95C36879-2EFD-FFBB-BD6D-F8A6BCACB901}"/>
              </a:ext>
            </a:extLst>
          </p:cNvPr>
          <p:cNvGrpSpPr/>
          <p:nvPr/>
        </p:nvGrpSpPr>
        <p:grpSpPr>
          <a:xfrm>
            <a:off x="456068" y="5058902"/>
            <a:ext cx="4995411" cy="400110"/>
            <a:chOff x="900898" y="5631661"/>
            <a:chExt cx="4995411" cy="400110"/>
          </a:xfrm>
        </p:grpSpPr>
        <p:sp>
          <p:nvSpPr>
            <p:cNvPr id="12" name="Circle">
              <a:extLst>
                <a:ext uri="{FF2B5EF4-FFF2-40B4-BE49-F238E27FC236}">
                  <a16:creationId xmlns:a16="http://schemas.microsoft.com/office/drawing/2014/main" id="{7461E69E-CF25-97D6-3FD0-D592F4399EF6}"/>
                </a:ext>
              </a:extLst>
            </p:cNvPr>
            <p:cNvSpPr/>
            <p:nvPr/>
          </p:nvSpPr>
          <p:spPr>
            <a:xfrm rot="16200000">
              <a:off x="900898" y="5673134"/>
              <a:ext cx="317164" cy="317164"/>
            </a:xfrm>
            <a:prstGeom prst="ellipse">
              <a:avLst/>
            </a:prstGeom>
            <a:solidFill>
              <a:srgbClr val="F69C2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13" name="TextBox 56">
              <a:extLst>
                <a:ext uri="{FF2B5EF4-FFF2-40B4-BE49-F238E27FC236}">
                  <a16:creationId xmlns:a16="http://schemas.microsoft.com/office/drawing/2014/main" id="{D710233B-A254-2ECC-431E-CB6348366E9B}"/>
                </a:ext>
              </a:extLst>
            </p:cNvPr>
            <p:cNvSpPr txBox="1"/>
            <p:nvPr/>
          </p:nvSpPr>
          <p:spPr>
            <a:xfrm>
              <a:off x="1306693" y="5631661"/>
              <a:ext cx="4589616"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Application of Derivatives</a:t>
              </a:r>
              <a:endParaRPr lang="en-US" sz="2000" noProof="1"/>
            </a:p>
          </p:txBody>
        </p:sp>
      </p:grpSp>
      <p:grpSp>
        <p:nvGrpSpPr>
          <p:cNvPr id="14" name="Group 13">
            <a:extLst>
              <a:ext uri="{FF2B5EF4-FFF2-40B4-BE49-F238E27FC236}">
                <a16:creationId xmlns:a16="http://schemas.microsoft.com/office/drawing/2014/main" id="{7B9ABA83-DD7B-3905-869F-586F4B5BB06E}"/>
              </a:ext>
            </a:extLst>
          </p:cNvPr>
          <p:cNvGrpSpPr/>
          <p:nvPr/>
        </p:nvGrpSpPr>
        <p:grpSpPr>
          <a:xfrm>
            <a:off x="456068" y="5672622"/>
            <a:ext cx="5011349" cy="400110"/>
            <a:chOff x="884960" y="6164009"/>
            <a:chExt cx="5011349" cy="400110"/>
          </a:xfrm>
        </p:grpSpPr>
        <p:sp>
          <p:nvSpPr>
            <p:cNvPr id="15" name="Circle">
              <a:extLst>
                <a:ext uri="{FF2B5EF4-FFF2-40B4-BE49-F238E27FC236}">
                  <a16:creationId xmlns:a16="http://schemas.microsoft.com/office/drawing/2014/main" id="{19BB7721-9F97-69B8-B5A8-BFD822A4F5A4}"/>
                </a:ext>
              </a:extLst>
            </p:cNvPr>
            <p:cNvSpPr/>
            <p:nvPr/>
          </p:nvSpPr>
          <p:spPr>
            <a:xfrm rot="16200000">
              <a:off x="884960" y="6205482"/>
              <a:ext cx="317164" cy="317164"/>
            </a:xfrm>
            <a:prstGeom prst="ellipse">
              <a:avLst/>
            </a:prstGeom>
            <a:solidFill>
              <a:srgbClr val="F69C2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16" name="TextBox 56">
              <a:extLst>
                <a:ext uri="{FF2B5EF4-FFF2-40B4-BE49-F238E27FC236}">
                  <a16:creationId xmlns:a16="http://schemas.microsoft.com/office/drawing/2014/main" id="{8ABF2FCE-AB1B-6D42-66F1-0598AB628B3B}"/>
                </a:ext>
              </a:extLst>
            </p:cNvPr>
            <p:cNvSpPr txBox="1"/>
            <p:nvPr/>
          </p:nvSpPr>
          <p:spPr>
            <a:xfrm>
              <a:off x="1306693" y="6164009"/>
              <a:ext cx="4589616"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Application of Integrals</a:t>
              </a:r>
              <a:endParaRPr lang="en-US" sz="2000" noProof="1"/>
            </a:p>
          </p:txBody>
        </p:sp>
      </p:grpSp>
      <p:grpSp>
        <p:nvGrpSpPr>
          <p:cNvPr id="19" name="Group 18">
            <a:extLst>
              <a:ext uri="{FF2B5EF4-FFF2-40B4-BE49-F238E27FC236}">
                <a16:creationId xmlns:a16="http://schemas.microsoft.com/office/drawing/2014/main" id="{C65E6D77-EB7E-42D4-B025-E037340114FA}"/>
              </a:ext>
            </a:extLst>
          </p:cNvPr>
          <p:cNvGrpSpPr/>
          <p:nvPr/>
        </p:nvGrpSpPr>
        <p:grpSpPr>
          <a:xfrm>
            <a:off x="4134061" y="3200815"/>
            <a:ext cx="2816455" cy="400110"/>
            <a:chOff x="903691" y="3544643"/>
            <a:chExt cx="2816455" cy="400110"/>
          </a:xfrm>
        </p:grpSpPr>
        <p:sp>
          <p:nvSpPr>
            <p:cNvPr id="20" name="TextBox 58">
              <a:extLst>
                <a:ext uri="{FF2B5EF4-FFF2-40B4-BE49-F238E27FC236}">
                  <a16:creationId xmlns:a16="http://schemas.microsoft.com/office/drawing/2014/main" id="{617BC97D-B0CF-DA64-9CE1-736C4C48BE85}"/>
                </a:ext>
              </a:extLst>
            </p:cNvPr>
            <p:cNvSpPr txBox="1"/>
            <p:nvPr/>
          </p:nvSpPr>
          <p:spPr>
            <a:xfrm>
              <a:off x="1255893" y="3544643"/>
              <a:ext cx="2464253"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 Optimization problems</a:t>
              </a:r>
              <a:endParaRPr lang="en-US" sz="2000" noProof="1"/>
            </a:p>
          </p:txBody>
        </p:sp>
        <p:sp>
          <p:nvSpPr>
            <p:cNvPr id="21" name="Circle">
              <a:extLst>
                <a:ext uri="{FF2B5EF4-FFF2-40B4-BE49-F238E27FC236}">
                  <a16:creationId xmlns:a16="http://schemas.microsoft.com/office/drawing/2014/main" id="{D21FEC01-69DD-F73D-8D23-996D2304226F}"/>
                </a:ext>
              </a:extLst>
            </p:cNvPr>
            <p:cNvSpPr/>
            <p:nvPr/>
          </p:nvSpPr>
          <p:spPr>
            <a:xfrm rot="16200000">
              <a:off x="903691" y="3586116"/>
              <a:ext cx="317164" cy="317164"/>
            </a:xfrm>
            <a:prstGeom prst="ellipse">
              <a:avLst/>
            </a:prstGeom>
            <a:solidFill>
              <a:srgbClr val="C1C2C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grpSp>
      <p:grpSp>
        <p:nvGrpSpPr>
          <p:cNvPr id="22" name="Group 21">
            <a:extLst>
              <a:ext uri="{FF2B5EF4-FFF2-40B4-BE49-F238E27FC236}">
                <a16:creationId xmlns:a16="http://schemas.microsoft.com/office/drawing/2014/main" id="{F5B47E3B-C641-E857-64E9-6B131878189E}"/>
              </a:ext>
            </a:extLst>
          </p:cNvPr>
          <p:cNvGrpSpPr/>
          <p:nvPr/>
        </p:nvGrpSpPr>
        <p:grpSpPr>
          <a:xfrm>
            <a:off x="4134061" y="3814533"/>
            <a:ext cx="4528403" cy="400110"/>
            <a:chOff x="903691" y="4260386"/>
            <a:chExt cx="4528403" cy="400110"/>
          </a:xfrm>
        </p:grpSpPr>
        <p:sp>
          <p:nvSpPr>
            <p:cNvPr id="24" name="TextBox 57">
              <a:extLst>
                <a:ext uri="{FF2B5EF4-FFF2-40B4-BE49-F238E27FC236}">
                  <a16:creationId xmlns:a16="http://schemas.microsoft.com/office/drawing/2014/main" id="{734F4248-1BF5-9208-2669-068E09C5513A}"/>
                </a:ext>
              </a:extLst>
            </p:cNvPr>
            <p:cNvSpPr txBox="1"/>
            <p:nvPr/>
          </p:nvSpPr>
          <p:spPr>
            <a:xfrm>
              <a:off x="1306693" y="4260386"/>
              <a:ext cx="4125401"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noProof="1"/>
                <a:t>Related rates problems</a:t>
              </a:r>
            </a:p>
          </p:txBody>
        </p:sp>
        <p:sp>
          <p:nvSpPr>
            <p:cNvPr id="25" name="Circle">
              <a:extLst>
                <a:ext uri="{FF2B5EF4-FFF2-40B4-BE49-F238E27FC236}">
                  <a16:creationId xmlns:a16="http://schemas.microsoft.com/office/drawing/2014/main" id="{868AA179-3819-1680-CC87-6FF6DD40B2B3}"/>
                </a:ext>
              </a:extLst>
            </p:cNvPr>
            <p:cNvSpPr/>
            <p:nvPr/>
          </p:nvSpPr>
          <p:spPr>
            <a:xfrm rot="16200000">
              <a:off x="903691" y="4301859"/>
              <a:ext cx="317164" cy="317164"/>
            </a:xfrm>
            <a:prstGeom prst="ellipse">
              <a:avLst/>
            </a:prstGeom>
            <a:solidFill>
              <a:srgbClr val="C1C2C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grpSp>
      <p:grpSp>
        <p:nvGrpSpPr>
          <p:cNvPr id="26" name="Group 25">
            <a:extLst>
              <a:ext uri="{FF2B5EF4-FFF2-40B4-BE49-F238E27FC236}">
                <a16:creationId xmlns:a16="http://schemas.microsoft.com/office/drawing/2014/main" id="{E0BB33F0-7B18-10BC-1627-462129870C1F}"/>
              </a:ext>
            </a:extLst>
          </p:cNvPr>
          <p:cNvGrpSpPr/>
          <p:nvPr/>
        </p:nvGrpSpPr>
        <p:grpSpPr>
          <a:xfrm>
            <a:off x="4134061" y="4428251"/>
            <a:ext cx="4995411" cy="400110"/>
            <a:chOff x="900898" y="4946836"/>
            <a:chExt cx="4995411" cy="400110"/>
          </a:xfrm>
        </p:grpSpPr>
        <p:sp>
          <p:nvSpPr>
            <p:cNvPr id="27" name="Circle">
              <a:extLst>
                <a:ext uri="{FF2B5EF4-FFF2-40B4-BE49-F238E27FC236}">
                  <a16:creationId xmlns:a16="http://schemas.microsoft.com/office/drawing/2014/main" id="{75E3C6AB-0F77-91FC-6AEB-078DA9FF0C1D}"/>
                </a:ext>
              </a:extLst>
            </p:cNvPr>
            <p:cNvSpPr/>
            <p:nvPr/>
          </p:nvSpPr>
          <p:spPr>
            <a:xfrm rot="16200000">
              <a:off x="900898" y="4988309"/>
              <a:ext cx="317164" cy="317164"/>
            </a:xfrm>
            <a:prstGeom prst="ellipse">
              <a:avLst/>
            </a:prstGeom>
            <a:solidFill>
              <a:srgbClr val="C1C2C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28" name="TextBox 56">
              <a:extLst>
                <a:ext uri="{FF2B5EF4-FFF2-40B4-BE49-F238E27FC236}">
                  <a16:creationId xmlns:a16="http://schemas.microsoft.com/office/drawing/2014/main" id="{AA113F2C-C846-E7EA-44EC-06A4400CEC3D}"/>
                </a:ext>
              </a:extLst>
            </p:cNvPr>
            <p:cNvSpPr txBox="1"/>
            <p:nvPr/>
          </p:nvSpPr>
          <p:spPr>
            <a:xfrm>
              <a:off x="1306693" y="4946836"/>
              <a:ext cx="4589616"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noProof="1"/>
                <a:t>Application of Calc. in Sci &amp; Eng. </a:t>
              </a:r>
            </a:p>
          </p:txBody>
        </p:sp>
      </p:grpSp>
      <p:sp>
        <p:nvSpPr>
          <p:cNvPr id="30" name="Circle">
            <a:extLst>
              <a:ext uri="{FF2B5EF4-FFF2-40B4-BE49-F238E27FC236}">
                <a16:creationId xmlns:a16="http://schemas.microsoft.com/office/drawing/2014/main" id="{16EC2D01-EE7D-3E6B-48B7-9DCB710151DB}"/>
              </a:ext>
            </a:extLst>
          </p:cNvPr>
          <p:cNvSpPr/>
          <p:nvPr/>
        </p:nvSpPr>
        <p:spPr>
          <a:xfrm rot="16200000">
            <a:off x="4134061" y="5083442"/>
            <a:ext cx="317164" cy="317164"/>
          </a:xfrm>
          <a:prstGeom prst="ellipse">
            <a:avLst/>
          </a:prstGeom>
          <a:solidFill>
            <a:srgbClr val="C1C2C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31" name="TextBox 56">
            <a:extLst>
              <a:ext uri="{FF2B5EF4-FFF2-40B4-BE49-F238E27FC236}">
                <a16:creationId xmlns:a16="http://schemas.microsoft.com/office/drawing/2014/main" id="{9B63028F-6025-D216-C79F-DF83097C9AFF}"/>
              </a:ext>
            </a:extLst>
          </p:cNvPr>
          <p:cNvSpPr txBox="1"/>
          <p:nvPr/>
        </p:nvSpPr>
        <p:spPr>
          <a:xfrm>
            <a:off x="4539856" y="5041969"/>
            <a:ext cx="4589616"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Application of Calc. in Econ &amp; Fin. </a:t>
            </a:r>
            <a:endParaRPr lang="en-US" sz="2000" noProof="1"/>
          </a:p>
        </p:txBody>
      </p:sp>
      <p:grpSp>
        <p:nvGrpSpPr>
          <p:cNvPr id="32" name="Group 31">
            <a:extLst>
              <a:ext uri="{FF2B5EF4-FFF2-40B4-BE49-F238E27FC236}">
                <a16:creationId xmlns:a16="http://schemas.microsoft.com/office/drawing/2014/main" id="{D4FA7450-635D-7F99-AD19-EB9E8F291B8A}"/>
              </a:ext>
            </a:extLst>
          </p:cNvPr>
          <p:cNvGrpSpPr/>
          <p:nvPr/>
        </p:nvGrpSpPr>
        <p:grpSpPr>
          <a:xfrm>
            <a:off x="4134061" y="5655689"/>
            <a:ext cx="5011349" cy="400110"/>
            <a:chOff x="884960" y="6164009"/>
            <a:chExt cx="5011349" cy="400110"/>
          </a:xfrm>
        </p:grpSpPr>
        <p:sp>
          <p:nvSpPr>
            <p:cNvPr id="33" name="Circle">
              <a:extLst>
                <a:ext uri="{FF2B5EF4-FFF2-40B4-BE49-F238E27FC236}">
                  <a16:creationId xmlns:a16="http://schemas.microsoft.com/office/drawing/2014/main" id="{03C3E6D6-96A3-84F7-7E76-38600A64F9EC}"/>
                </a:ext>
              </a:extLst>
            </p:cNvPr>
            <p:cNvSpPr/>
            <p:nvPr/>
          </p:nvSpPr>
          <p:spPr>
            <a:xfrm rot="16200000">
              <a:off x="884960" y="6205482"/>
              <a:ext cx="317164" cy="317164"/>
            </a:xfrm>
            <a:prstGeom prst="ellipse">
              <a:avLst/>
            </a:prstGeom>
            <a:solidFill>
              <a:srgbClr val="C1C2C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34" name="TextBox 56">
              <a:extLst>
                <a:ext uri="{FF2B5EF4-FFF2-40B4-BE49-F238E27FC236}">
                  <a16:creationId xmlns:a16="http://schemas.microsoft.com/office/drawing/2014/main" id="{4E20F7AB-C136-72F6-E861-54CC31DFE274}"/>
                </a:ext>
              </a:extLst>
            </p:cNvPr>
            <p:cNvSpPr txBox="1"/>
            <p:nvPr/>
          </p:nvSpPr>
          <p:spPr>
            <a:xfrm>
              <a:off x="1306693" y="6164009"/>
              <a:ext cx="4589616"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Application of Calc. in other Fields</a:t>
              </a:r>
              <a:endParaRPr lang="en-US" sz="2000" noProof="1"/>
            </a:p>
          </p:txBody>
        </p:sp>
      </p:grpSp>
      <p:grpSp>
        <p:nvGrpSpPr>
          <p:cNvPr id="72" name="Group 71">
            <a:extLst>
              <a:ext uri="{FF2B5EF4-FFF2-40B4-BE49-F238E27FC236}">
                <a16:creationId xmlns:a16="http://schemas.microsoft.com/office/drawing/2014/main" id="{6707D0D6-CE60-B6BC-D644-BB6A75B71D73}"/>
              </a:ext>
            </a:extLst>
          </p:cNvPr>
          <p:cNvGrpSpPr/>
          <p:nvPr/>
        </p:nvGrpSpPr>
        <p:grpSpPr>
          <a:xfrm>
            <a:off x="8329460" y="3038795"/>
            <a:ext cx="3421517" cy="707886"/>
            <a:chOff x="8329460" y="2967079"/>
            <a:chExt cx="3421517" cy="707886"/>
          </a:xfrm>
        </p:grpSpPr>
        <p:sp>
          <p:nvSpPr>
            <p:cNvPr id="38" name="TextBox 58">
              <a:extLst>
                <a:ext uri="{FF2B5EF4-FFF2-40B4-BE49-F238E27FC236}">
                  <a16:creationId xmlns:a16="http://schemas.microsoft.com/office/drawing/2014/main" id="{6917D9FB-0FEE-15EC-46DE-295487741B77}"/>
                </a:ext>
              </a:extLst>
            </p:cNvPr>
            <p:cNvSpPr txBox="1"/>
            <p:nvPr/>
          </p:nvSpPr>
          <p:spPr>
            <a:xfrm>
              <a:off x="8669670" y="2967079"/>
              <a:ext cx="3081307" cy="7078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Mathematical Language &amp; Notation</a:t>
              </a:r>
              <a:endParaRPr lang="en-US" sz="2000" noProof="1"/>
            </a:p>
          </p:txBody>
        </p:sp>
        <p:sp>
          <p:nvSpPr>
            <p:cNvPr id="39" name="Circle">
              <a:extLst>
                <a:ext uri="{FF2B5EF4-FFF2-40B4-BE49-F238E27FC236}">
                  <a16:creationId xmlns:a16="http://schemas.microsoft.com/office/drawing/2014/main" id="{BC104A59-4AAB-7039-2647-D5FFF4D91062}"/>
                </a:ext>
              </a:extLst>
            </p:cNvPr>
            <p:cNvSpPr/>
            <p:nvPr/>
          </p:nvSpPr>
          <p:spPr>
            <a:xfrm rot="16200000">
              <a:off x="8329460" y="3056313"/>
              <a:ext cx="317164" cy="317164"/>
            </a:xfrm>
            <a:prstGeom prst="ellipse">
              <a:avLst/>
            </a:prstGeom>
            <a:solidFill>
              <a:srgbClr val="F69C2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grpSp>
      <p:grpSp>
        <p:nvGrpSpPr>
          <p:cNvPr id="73" name="Group 72">
            <a:extLst>
              <a:ext uri="{FF2B5EF4-FFF2-40B4-BE49-F238E27FC236}">
                <a16:creationId xmlns:a16="http://schemas.microsoft.com/office/drawing/2014/main" id="{0B144C8E-6192-44E6-677A-B2C9A3AE3E89}"/>
              </a:ext>
            </a:extLst>
          </p:cNvPr>
          <p:cNvGrpSpPr/>
          <p:nvPr/>
        </p:nvGrpSpPr>
        <p:grpSpPr>
          <a:xfrm>
            <a:off x="8335396" y="3815301"/>
            <a:ext cx="3575413" cy="707886"/>
            <a:chOff x="8335396" y="3729489"/>
            <a:chExt cx="3575413" cy="707886"/>
          </a:xfrm>
        </p:grpSpPr>
        <p:sp>
          <p:nvSpPr>
            <p:cNvPr id="41" name="TextBox 57">
              <a:extLst>
                <a:ext uri="{FF2B5EF4-FFF2-40B4-BE49-F238E27FC236}">
                  <a16:creationId xmlns:a16="http://schemas.microsoft.com/office/drawing/2014/main" id="{E7D20A59-5EB9-E674-0E78-D5C46C5F9993}"/>
                </a:ext>
              </a:extLst>
            </p:cNvPr>
            <p:cNvSpPr txBox="1"/>
            <p:nvPr/>
          </p:nvSpPr>
          <p:spPr>
            <a:xfrm>
              <a:off x="8687599" y="3729489"/>
              <a:ext cx="3223210" cy="7078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Interpretation and explanation of calculus concepts</a:t>
              </a:r>
            </a:p>
          </p:txBody>
        </p:sp>
        <p:sp>
          <p:nvSpPr>
            <p:cNvPr id="42" name="Circle">
              <a:extLst>
                <a:ext uri="{FF2B5EF4-FFF2-40B4-BE49-F238E27FC236}">
                  <a16:creationId xmlns:a16="http://schemas.microsoft.com/office/drawing/2014/main" id="{A637D0B6-7162-90EC-7A87-578566797E19}"/>
                </a:ext>
              </a:extLst>
            </p:cNvPr>
            <p:cNvSpPr/>
            <p:nvPr/>
          </p:nvSpPr>
          <p:spPr>
            <a:xfrm rot="16200000">
              <a:off x="8335396" y="3827540"/>
              <a:ext cx="317164" cy="317164"/>
            </a:xfrm>
            <a:prstGeom prst="ellipse">
              <a:avLst/>
            </a:prstGeom>
            <a:solidFill>
              <a:srgbClr val="F69C2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grpSp>
      <p:grpSp>
        <p:nvGrpSpPr>
          <p:cNvPr id="74" name="Group 73">
            <a:extLst>
              <a:ext uri="{FF2B5EF4-FFF2-40B4-BE49-F238E27FC236}">
                <a16:creationId xmlns:a16="http://schemas.microsoft.com/office/drawing/2014/main" id="{A88A0E0A-000B-6F40-24BB-8783AC95D28B}"/>
              </a:ext>
            </a:extLst>
          </p:cNvPr>
          <p:cNvGrpSpPr/>
          <p:nvPr/>
        </p:nvGrpSpPr>
        <p:grpSpPr>
          <a:xfrm>
            <a:off x="8333677" y="4591807"/>
            <a:ext cx="3626120" cy="707886"/>
            <a:chOff x="8333677" y="4597139"/>
            <a:chExt cx="3626120" cy="707886"/>
          </a:xfrm>
        </p:grpSpPr>
        <p:sp>
          <p:nvSpPr>
            <p:cNvPr id="44" name="Circle">
              <a:extLst>
                <a:ext uri="{FF2B5EF4-FFF2-40B4-BE49-F238E27FC236}">
                  <a16:creationId xmlns:a16="http://schemas.microsoft.com/office/drawing/2014/main" id="{D8577F71-AFD9-9E39-A2F9-F576C6B41152}"/>
                </a:ext>
              </a:extLst>
            </p:cNvPr>
            <p:cNvSpPr/>
            <p:nvPr/>
          </p:nvSpPr>
          <p:spPr>
            <a:xfrm rot="16200000">
              <a:off x="8333677" y="4673845"/>
              <a:ext cx="317164" cy="317164"/>
            </a:xfrm>
            <a:prstGeom prst="ellipse">
              <a:avLst/>
            </a:prstGeom>
            <a:solidFill>
              <a:srgbClr val="F69C2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45" name="TextBox 56">
              <a:extLst>
                <a:ext uri="{FF2B5EF4-FFF2-40B4-BE49-F238E27FC236}">
                  <a16:creationId xmlns:a16="http://schemas.microsoft.com/office/drawing/2014/main" id="{1083AD39-E6AA-7821-B9AF-7EFA45FBF35F}"/>
                </a:ext>
              </a:extLst>
            </p:cNvPr>
            <p:cNvSpPr txBox="1"/>
            <p:nvPr/>
          </p:nvSpPr>
          <p:spPr>
            <a:xfrm>
              <a:off x="8687599" y="4597139"/>
              <a:ext cx="3272198" cy="7078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Developing</a:t>
              </a:r>
              <a:r>
                <a:rPr lang="en-US" sz="1400" dirty="0"/>
                <a:t> </a:t>
              </a:r>
              <a:r>
                <a:rPr lang="en-US" sz="2000" dirty="0"/>
                <a:t>clear and concise proofs</a:t>
              </a:r>
              <a:endParaRPr lang="en-US" sz="2000" noProof="1"/>
            </a:p>
          </p:txBody>
        </p:sp>
      </p:grpSp>
      <p:grpSp>
        <p:nvGrpSpPr>
          <p:cNvPr id="75" name="Group 74">
            <a:extLst>
              <a:ext uri="{FF2B5EF4-FFF2-40B4-BE49-F238E27FC236}">
                <a16:creationId xmlns:a16="http://schemas.microsoft.com/office/drawing/2014/main" id="{1E47D39A-2F43-832C-3DB9-42FB4F9218FA}"/>
              </a:ext>
            </a:extLst>
          </p:cNvPr>
          <p:cNvGrpSpPr/>
          <p:nvPr/>
        </p:nvGrpSpPr>
        <p:grpSpPr>
          <a:xfrm>
            <a:off x="8333677" y="5368313"/>
            <a:ext cx="3577132" cy="707886"/>
            <a:chOff x="8333677" y="5364846"/>
            <a:chExt cx="3577132" cy="707886"/>
          </a:xfrm>
        </p:grpSpPr>
        <p:sp>
          <p:nvSpPr>
            <p:cNvPr id="47" name="Circle">
              <a:extLst>
                <a:ext uri="{FF2B5EF4-FFF2-40B4-BE49-F238E27FC236}">
                  <a16:creationId xmlns:a16="http://schemas.microsoft.com/office/drawing/2014/main" id="{1AED01F6-8B98-8B38-E5D8-B12E18FE2D7F}"/>
                </a:ext>
              </a:extLst>
            </p:cNvPr>
            <p:cNvSpPr/>
            <p:nvPr/>
          </p:nvSpPr>
          <p:spPr>
            <a:xfrm rot="16200000">
              <a:off x="8333677" y="5462553"/>
              <a:ext cx="317164" cy="317164"/>
            </a:xfrm>
            <a:prstGeom prst="ellipse">
              <a:avLst/>
            </a:prstGeom>
            <a:solidFill>
              <a:srgbClr val="F69C2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48" name="TextBox 56">
              <a:extLst>
                <a:ext uri="{FF2B5EF4-FFF2-40B4-BE49-F238E27FC236}">
                  <a16:creationId xmlns:a16="http://schemas.microsoft.com/office/drawing/2014/main" id="{173EA5D9-191A-3190-B614-37A498752F0E}"/>
                </a:ext>
              </a:extLst>
            </p:cNvPr>
            <p:cNvSpPr txBox="1"/>
            <p:nvPr/>
          </p:nvSpPr>
          <p:spPr>
            <a:xfrm>
              <a:off x="8687599" y="5364846"/>
              <a:ext cx="3223210" cy="7078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Collaborating and communicating with peers</a:t>
              </a:r>
              <a:endParaRPr lang="en-US" sz="3200" noProof="1"/>
            </a:p>
          </p:txBody>
        </p:sp>
      </p:grpSp>
      <p:grpSp>
        <p:nvGrpSpPr>
          <p:cNvPr id="76" name="Group 75">
            <a:extLst>
              <a:ext uri="{FF2B5EF4-FFF2-40B4-BE49-F238E27FC236}">
                <a16:creationId xmlns:a16="http://schemas.microsoft.com/office/drawing/2014/main" id="{DD093EE7-AB61-4B15-22CC-23D166123EAC}"/>
              </a:ext>
            </a:extLst>
          </p:cNvPr>
          <p:cNvGrpSpPr/>
          <p:nvPr/>
        </p:nvGrpSpPr>
        <p:grpSpPr>
          <a:xfrm>
            <a:off x="8353672" y="6144819"/>
            <a:ext cx="3643565" cy="707886"/>
            <a:chOff x="8353672" y="6073103"/>
            <a:chExt cx="3643565" cy="707886"/>
          </a:xfrm>
        </p:grpSpPr>
        <p:sp>
          <p:nvSpPr>
            <p:cNvPr id="50" name="Circle">
              <a:extLst>
                <a:ext uri="{FF2B5EF4-FFF2-40B4-BE49-F238E27FC236}">
                  <a16:creationId xmlns:a16="http://schemas.microsoft.com/office/drawing/2014/main" id="{A71420B9-5898-751B-58F8-1CB16074B85D}"/>
                </a:ext>
              </a:extLst>
            </p:cNvPr>
            <p:cNvSpPr/>
            <p:nvPr/>
          </p:nvSpPr>
          <p:spPr>
            <a:xfrm rot="16200000">
              <a:off x="8353672" y="6148044"/>
              <a:ext cx="317164" cy="317164"/>
            </a:xfrm>
            <a:prstGeom prst="ellipse">
              <a:avLst/>
            </a:prstGeom>
            <a:solidFill>
              <a:srgbClr val="F69C2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400" b="1">
                <a:solidFill>
                  <a:schemeClr val="bg1"/>
                </a:solidFill>
              </a:endParaRPr>
            </a:p>
          </p:txBody>
        </p:sp>
        <p:sp>
          <p:nvSpPr>
            <p:cNvPr id="51" name="TextBox 56">
              <a:extLst>
                <a:ext uri="{FF2B5EF4-FFF2-40B4-BE49-F238E27FC236}">
                  <a16:creationId xmlns:a16="http://schemas.microsoft.com/office/drawing/2014/main" id="{249823E2-FE18-D97E-A621-FF8BCC84DC62}"/>
                </a:ext>
              </a:extLst>
            </p:cNvPr>
            <p:cNvSpPr txBox="1"/>
            <p:nvPr/>
          </p:nvSpPr>
          <p:spPr>
            <a:xfrm>
              <a:off x="8687599" y="6073103"/>
              <a:ext cx="3309638" cy="7078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Using technology to aid in communication</a:t>
              </a:r>
              <a:endParaRPr lang="en-US" sz="3200" noProof="1"/>
            </a:p>
          </p:txBody>
        </p:sp>
      </p:grpSp>
    </p:spTree>
    <p:extLst>
      <p:ext uri="{BB962C8B-B14F-4D97-AF65-F5344CB8AC3E}">
        <p14:creationId xmlns:p14="http://schemas.microsoft.com/office/powerpoint/2010/main" val="18736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a:extLst>
              <a:ext uri="{FF2B5EF4-FFF2-40B4-BE49-F238E27FC236}">
                <a16:creationId xmlns:a16="http://schemas.microsoft.com/office/drawing/2014/main" id="{F5256F8B-357F-4CF1-D7A9-EAF4D154C72B}"/>
              </a:ext>
            </a:extLst>
          </p:cNvPr>
          <p:cNvSpPr/>
          <p:nvPr/>
        </p:nvSpPr>
        <p:spPr>
          <a:xfrm>
            <a:off x="581409" y="832606"/>
            <a:ext cx="11378481" cy="523220"/>
          </a:xfrm>
          <a:prstGeom prst="roundRect">
            <a:avLst/>
          </a:prstGeom>
          <a:solidFill>
            <a:srgbClr val="F69C2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Students will be able to differentiate and integrate functions using a variety of techniques</a:t>
            </a:r>
          </a:p>
        </p:txBody>
      </p:sp>
      <p:sp>
        <p:nvSpPr>
          <p:cNvPr id="91" name="Flowchart: Off-page Connector 90">
            <a:extLst>
              <a:ext uri="{FF2B5EF4-FFF2-40B4-BE49-F238E27FC236}">
                <a16:creationId xmlns:a16="http://schemas.microsoft.com/office/drawing/2014/main" id="{505D611D-C317-3BC6-247C-6BE67157D969}"/>
              </a:ext>
            </a:extLst>
          </p:cNvPr>
          <p:cNvSpPr/>
          <p:nvPr/>
        </p:nvSpPr>
        <p:spPr>
          <a:xfrm rot="16200000">
            <a:off x="57726" y="-392295"/>
            <a:ext cx="346930" cy="135206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20472F08-77DF-D6A5-B3FE-E6A6363290A1}"/>
              </a:ext>
            </a:extLst>
          </p:cNvPr>
          <p:cNvSpPr txBox="1"/>
          <p:nvPr/>
        </p:nvSpPr>
        <p:spPr>
          <a:xfrm>
            <a:off x="852892" y="30524"/>
            <a:ext cx="3593602" cy="523220"/>
          </a:xfrm>
          <a:prstGeom prst="rect">
            <a:avLst/>
          </a:prstGeom>
          <a:noFill/>
        </p:spPr>
        <p:txBody>
          <a:bodyPr wrap="square" rtlCol="0">
            <a:spAutoFit/>
          </a:bodyPr>
          <a:lstStyle/>
          <a:p>
            <a:r>
              <a:rPr lang="en-US" sz="2800" dirty="0"/>
              <a:t>Example: Calculus 1</a:t>
            </a:r>
          </a:p>
        </p:txBody>
      </p:sp>
      <p:sp>
        <p:nvSpPr>
          <p:cNvPr id="2" name="TextBox 1">
            <a:extLst>
              <a:ext uri="{FF2B5EF4-FFF2-40B4-BE49-F238E27FC236}">
                <a16:creationId xmlns:a16="http://schemas.microsoft.com/office/drawing/2014/main" id="{E2EAAE08-25E5-3F98-2A94-B5F480303A85}"/>
              </a:ext>
            </a:extLst>
          </p:cNvPr>
          <p:cNvSpPr txBox="1"/>
          <p:nvPr/>
        </p:nvSpPr>
        <p:spPr>
          <a:xfrm>
            <a:off x="581409" y="1634688"/>
            <a:ext cx="11106998" cy="470898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t>Limits and continuity</a:t>
            </a:r>
            <a:endParaRPr lang="en-US" sz="2000" dirty="0">
              <a:cs typeface="Calibri"/>
            </a:endParaRPr>
          </a:p>
          <a:p>
            <a:pPr marL="798195" indent="-342900">
              <a:buFont typeface="Arial" panose="020B0604020202020204" pitchFamily="34" charset="0"/>
              <a:buChar char="•"/>
            </a:pPr>
            <a:r>
              <a:rPr lang="en-US" sz="2000" dirty="0"/>
              <a:t>Students will be able </a:t>
            </a:r>
            <a:r>
              <a:rPr lang="en-US" sz="2000" dirty="0">
                <a:solidFill>
                  <a:srgbClr val="FF0000"/>
                </a:solidFill>
              </a:rPr>
              <a:t>to evaluate limits of functions</a:t>
            </a:r>
            <a:r>
              <a:rPr lang="en-US" sz="2000" dirty="0"/>
              <a:t> at a point and at infinity using algebraic techniques and limit laws.</a:t>
            </a:r>
            <a:endParaRPr lang="en-US" sz="2000" dirty="0">
              <a:cs typeface="Calibri"/>
            </a:endParaRPr>
          </a:p>
          <a:p>
            <a:pPr marL="798195" indent="-342900">
              <a:buFont typeface="Arial" panose="020B0604020202020204" pitchFamily="34" charset="0"/>
              <a:buChar char="•"/>
            </a:pPr>
            <a:r>
              <a:rPr lang="en-US" sz="2000" dirty="0"/>
              <a:t>Students will be able to </a:t>
            </a:r>
            <a:r>
              <a:rPr lang="en-US" sz="2000" dirty="0">
                <a:solidFill>
                  <a:srgbClr val="FF0000"/>
                </a:solidFill>
              </a:rPr>
              <a:t>determine if a function is continuous</a:t>
            </a:r>
            <a:r>
              <a:rPr lang="en-US" sz="2000" dirty="0"/>
              <a:t> at a point or on an interval and identify types of discontinuities.</a:t>
            </a:r>
            <a:endParaRPr lang="en-US" sz="2000" dirty="0">
              <a:cs typeface="Calibri"/>
            </a:endParaRPr>
          </a:p>
          <a:p>
            <a:pPr marL="798195" indent="-342900">
              <a:buFont typeface="Arial" panose="020B0604020202020204" pitchFamily="34" charset="0"/>
              <a:buChar char="•"/>
            </a:pPr>
            <a:r>
              <a:rPr lang="en-US" sz="2000" dirty="0"/>
              <a:t>Students will be able to </a:t>
            </a:r>
            <a:r>
              <a:rPr lang="en-US" sz="2000" dirty="0">
                <a:solidFill>
                  <a:srgbClr val="FF0000"/>
                </a:solidFill>
              </a:rPr>
              <a:t>apply the intermediate value theorem</a:t>
            </a:r>
            <a:r>
              <a:rPr lang="en-US" sz="2000" dirty="0"/>
              <a:t> and the extreme value theorem to find maximum and minimum values.</a:t>
            </a:r>
            <a:endParaRPr lang="en-US" sz="2000" dirty="0">
              <a:cs typeface="Calibri"/>
            </a:endParaRPr>
          </a:p>
          <a:p>
            <a:pPr marL="342900" indent="-342900">
              <a:buFont typeface="Arial" panose="020B0604020202020204" pitchFamily="34" charset="0"/>
              <a:buChar char="•"/>
            </a:pPr>
            <a:r>
              <a:rPr lang="en-US" sz="2000" dirty="0"/>
              <a:t>Differentiation rules (power, product, quotient, chain, and trigonometric rules)</a:t>
            </a:r>
          </a:p>
          <a:p>
            <a:pPr marL="798195" indent="-342900">
              <a:buFont typeface="Arial" panose="020B0604020202020204" pitchFamily="34" charset="0"/>
              <a:buChar char="•"/>
            </a:pPr>
            <a:r>
              <a:rPr lang="en-US" sz="2000" dirty="0"/>
              <a:t>Students will be able to </a:t>
            </a:r>
            <a:r>
              <a:rPr lang="en-US" sz="2000" dirty="0">
                <a:solidFill>
                  <a:srgbClr val="FF0000"/>
                </a:solidFill>
              </a:rPr>
              <a:t>apply the power rule</a:t>
            </a:r>
            <a:r>
              <a:rPr lang="en-US" sz="2000" dirty="0"/>
              <a:t>, product rule, quotient rule, and chain rule to differentiate functions.</a:t>
            </a:r>
            <a:endParaRPr lang="en-US" sz="2000" dirty="0">
              <a:cs typeface="Calibri"/>
            </a:endParaRPr>
          </a:p>
          <a:p>
            <a:pPr marL="798195" indent="-342900">
              <a:buFont typeface="Arial" panose="020B0604020202020204" pitchFamily="34" charset="0"/>
              <a:buChar char="•"/>
            </a:pPr>
            <a:r>
              <a:rPr lang="en-US" sz="2000" dirty="0"/>
              <a:t>Students will be able to </a:t>
            </a:r>
            <a:r>
              <a:rPr lang="en-US" sz="2000" dirty="0">
                <a:solidFill>
                  <a:srgbClr val="FF0000"/>
                </a:solidFill>
              </a:rPr>
              <a:t>use the trigonometric differentiation rules to differentiate function</a:t>
            </a:r>
            <a:r>
              <a:rPr lang="en-US" sz="2000" dirty="0"/>
              <a:t>s involving trigonometric functions.</a:t>
            </a:r>
            <a:endParaRPr lang="en-US" sz="2000" dirty="0">
              <a:cs typeface="Calibri"/>
            </a:endParaRPr>
          </a:p>
          <a:p>
            <a:pPr marL="798195" indent="-342900">
              <a:buFont typeface="Arial" panose="020B0604020202020204" pitchFamily="34" charset="0"/>
              <a:buChar char="•"/>
            </a:pPr>
            <a:r>
              <a:rPr lang="en-US" sz="2000" dirty="0"/>
              <a:t>Students will be able to use implicit differentiation to </a:t>
            </a:r>
            <a:r>
              <a:rPr lang="en-US" sz="2000" dirty="0">
                <a:solidFill>
                  <a:srgbClr val="FF0000"/>
                </a:solidFill>
              </a:rPr>
              <a:t>find the derivative of a function</a:t>
            </a:r>
            <a:r>
              <a:rPr lang="en-US" sz="2000" dirty="0"/>
              <a:t> that is not explicitly defined.</a:t>
            </a:r>
            <a:endParaRPr lang="en-US" sz="2000" dirty="0">
              <a:cs typeface="Calibri"/>
            </a:endParaRPr>
          </a:p>
          <a:p>
            <a:pPr marL="342900" indent="-342900">
              <a:buFont typeface="Arial" panose="020B0604020202020204" pitchFamily="34" charset="0"/>
              <a:buChar char="•"/>
            </a:pPr>
            <a:r>
              <a:rPr lang="en-US" sz="2000" dirty="0"/>
              <a:t>Implicit differentiation</a:t>
            </a:r>
          </a:p>
        </p:txBody>
      </p:sp>
      <p:sp>
        <p:nvSpPr>
          <p:cNvPr id="11" name="Shape">
            <a:extLst>
              <a:ext uri="{FF2B5EF4-FFF2-40B4-BE49-F238E27FC236}">
                <a16:creationId xmlns:a16="http://schemas.microsoft.com/office/drawing/2014/main" id="{6B48B2E6-5385-114B-26CE-401A23ED4344}"/>
              </a:ext>
            </a:extLst>
          </p:cNvPr>
          <p:cNvSpPr/>
          <p:nvPr/>
        </p:nvSpPr>
        <p:spPr>
          <a:xfrm>
            <a:off x="5501640" y="314936"/>
            <a:ext cx="1188720" cy="444029"/>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chemeClr val="accent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2400" b="1" dirty="0"/>
              <a:t>CLO1 </a:t>
            </a:r>
            <a:endParaRPr sz="2400" b="1" dirty="0"/>
          </a:p>
        </p:txBody>
      </p:sp>
    </p:spTree>
    <p:extLst>
      <p:ext uri="{BB962C8B-B14F-4D97-AF65-F5344CB8AC3E}">
        <p14:creationId xmlns:p14="http://schemas.microsoft.com/office/powerpoint/2010/main" val="265406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9B1B3B-1F3E-EEF6-2E56-C34696557429}"/>
              </a:ext>
            </a:extLst>
          </p:cNvPr>
          <p:cNvSpPr txBox="1"/>
          <p:nvPr/>
        </p:nvSpPr>
        <p:spPr>
          <a:xfrm>
            <a:off x="403141" y="1214951"/>
            <a:ext cx="11179259" cy="400110"/>
          </a:xfrm>
          <a:prstGeom prst="rect">
            <a:avLst/>
          </a:prstGeom>
          <a:solidFill>
            <a:schemeClr val="bg2"/>
          </a:solidFill>
        </p:spPr>
        <p:txBody>
          <a:bodyPr wrap="square">
            <a:spAutoFit/>
          </a:bodyPr>
          <a:lstStyle/>
          <a:p>
            <a:pPr algn="ctr"/>
            <a:r>
              <a:rPr lang="en-US" sz="2000" b="0" i="0" dirty="0">
                <a:solidFill>
                  <a:srgbClr val="000000"/>
                </a:solidFill>
                <a:effectLst/>
                <a:latin typeface="helvetica" panose="020B0604020202020204" pitchFamily="34" charset="0"/>
              </a:rPr>
              <a:t>Students will be able to </a:t>
            </a:r>
            <a:r>
              <a:rPr lang="en-US" sz="2000" b="0" i="0" u="sng" dirty="0">
                <a:solidFill>
                  <a:srgbClr val="000000"/>
                </a:solidFill>
                <a:effectLst/>
                <a:latin typeface="helvetica" panose="020B0604020202020204" pitchFamily="34" charset="0"/>
              </a:rPr>
              <a:t>demonstrate an understanding of the concept of gas pressure</a:t>
            </a:r>
            <a:endParaRPr lang="en-US" sz="2000" u="sng" dirty="0"/>
          </a:p>
        </p:txBody>
      </p:sp>
      <p:sp>
        <p:nvSpPr>
          <p:cNvPr id="11" name="TextBox 10">
            <a:extLst>
              <a:ext uri="{FF2B5EF4-FFF2-40B4-BE49-F238E27FC236}">
                <a16:creationId xmlns:a16="http://schemas.microsoft.com/office/drawing/2014/main" id="{9ED04434-B9E6-1706-09A7-40E228382051}"/>
              </a:ext>
            </a:extLst>
          </p:cNvPr>
          <p:cNvSpPr txBox="1"/>
          <p:nvPr/>
        </p:nvSpPr>
        <p:spPr>
          <a:xfrm>
            <a:off x="237370" y="3704057"/>
            <a:ext cx="11788859" cy="1938992"/>
          </a:xfrm>
          <a:prstGeom prst="rect">
            <a:avLst/>
          </a:prstGeom>
          <a:noFill/>
        </p:spPr>
        <p:txBody>
          <a:bodyPr wrap="square">
            <a:spAutoFit/>
          </a:bodyPr>
          <a:lstStyle/>
          <a:p>
            <a:pPr marL="342900" indent="-342900">
              <a:buAutoNum type="arabicPeriod"/>
            </a:pPr>
            <a:r>
              <a:rPr lang="en-US" sz="2000" dirty="0">
                <a:solidFill>
                  <a:srgbClr val="000000"/>
                </a:solidFill>
                <a:latin typeface="helvetica" panose="020B0604020202020204" pitchFamily="34" charset="0"/>
              </a:rPr>
              <a:t>U</a:t>
            </a:r>
            <a:r>
              <a:rPr lang="en-US" sz="2000" b="0" i="0" dirty="0">
                <a:solidFill>
                  <a:srgbClr val="000000"/>
                </a:solidFill>
                <a:effectLst/>
                <a:latin typeface="helvetica" panose="020B0604020202020204" pitchFamily="34" charset="0"/>
              </a:rPr>
              <a:t>nderstanding of the concept of gas pressure  = performing pressure unit conversions??!! </a:t>
            </a:r>
          </a:p>
          <a:p>
            <a:pPr marL="342900" indent="-342900">
              <a:buFontTx/>
              <a:buAutoNum type="arabicPeriod"/>
            </a:pPr>
            <a:r>
              <a:rPr lang="en-US" sz="2000" dirty="0">
                <a:solidFill>
                  <a:srgbClr val="000000"/>
                </a:solidFill>
                <a:latin typeface="helvetica" panose="020B0604020202020204" pitchFamily="34" charset="0"/>
              </a:rPr>
              <a:t>U</a:t>
            </a:r>
            <a:r>
              <a:rPr lang="en-US" sz="2000" b="0" i="0" dirty="0">
                <a:solidFill>
                  <a:srgbClr val="000000"/>
                </a:solidFill>
                <a:effectLst/>
                <a:latin typeface="helvetica" panose="020B0604020202020204" pitchFamily="34" charset="0"/>
              </a:rPr>
              <a:t>nderstanding of the concept of gas pressure = describing how a barometer works??!!  </a:t>
            </a:r>
          </a:p>
          <a:p>
            <a:pPr marL="342900" indent="-342900">
              <a:buAutoNum type="arabicPeriod"/>
            </a:pPr>
            <a:r>
              <a:rPr lang="en-US" sz="2000" dirty="0">
                <a:solidFill>
                  <a:srgbClr val="000000"/>
                </a:solidFill>
                <a:latin typeface="helvetica" panose="020B0604020202020204" pitchFamily="34" charset="0"/>
              </a:rPr>
              <a:t>U</a:t>
            </a:r>
            <a:r>
              <a:rPr lang="en-US" sz="2000" b="0" i="0" dirty="0">
                <a:solidFill>
                  <a:srgbClr val="000000"/>
                </a:solidFill>
                <a:effectLst/>
                <a:latin typeface="helvetica" panose="020B0604020202020204" pitchFamily="34" charset="0"/>
              </a:rPr>
              <a:t>nderstanding of the concept of gas pressure = knowing the relationship between temperature and pressure</a:t>
            </a:r>
            <a:r>
              <a:rPr kumimoji="0" lang="en-US" sz="20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 ??!!</a:t>
            </a:r>
            <a:endParaRPr lang="en-US" sz="2000" b="0" i="0" dirty="0">
              <a:solidFill>
                <a:srgbClr val="000000"/>
              </a:solidFill>
              <a:effectLst/>
              <a:latin typeface="helvetica" panose="020B0604020202020204" pitchFamily="34" charset="0"/>
            </a:endParaRPr>
          </a:p>
          <a:p>
            <a:pPr marL="342900" indent="-342900">
              <a:buAutoNum type="arabicPeriod"/>
            </a:pPr>
            <a:r>
              <a:rPr kumimoji="0" lang="en-US" sz="20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a:t>
            </a:r>
          </a:p>
          <a:p>
            <a:pPr marL="342900" indent="-342900">
              <a:buAutoNum type="arabicPeriod"/>
            </a:pPr>
            <a:r>
              <a:rPr kumimoji="0" lang="en-US" sz="2000" b="0" i="0" u="none" strike="noStrike" kern="1200" cap="none" spc="0" normalizeH="0" baseline="0" noProof="0" dirty="0">
                <a:ln>
                  <a:noFill/>
                </a:ln>
                <a:solidFill>
                  <a:srgbClr val="000000"/>
                </a:solidFill>
                <a:effectLst/>
                <a:uLnTx/>
                <a:uFillTx/>
                <a:latin typeface="helvetica" panose="020B0604020202020204" pitchFamily="34" charset="0"/>
                <a:ea typeface="+mn-ea"/>
                <a:cs typeface="+mn-cs"/>
              </a:rPr>
              <a:t>??!!</a:t>
            </a:r>
            <a:endParaRPr lang="en-US" sz="2000" dirty="0"/>
          </a:p>
        </p:txBody>
      </p:sp>
      <p:sp>
        <p:nvSpPr>
          <p:cNvPr id="13" name="TextBox 12">
            <a:extLst>
              <a:ext uri="{FF2B5EF4-FFF2-40B4-BE49-F238E27FC236}">
                <a16:creationId xmlns:a16="http://schemas.microsoft.com/office/drawing/2014/main" id="{04B8851C-FFF0-33E8-9379-0D25F3B87A55}"/>
              </a:ext>
            </a:extLst>
          </p:cNvPr>
          <p:cNvSpPr txBox="1"/>
          <p:nvPr/>
        </p:nvSpPr>
        <p:spPr>
          <a:xfrm>
            <a:off x="6711491" y="1873256"/>
            <a:ext cx="3389242" cy="830997"/>
          </a:xfrm>
          <a:prstGeom prst="rect">
            <a:avLst/>
          </a:prstGeom>
          <a:noFill/>
        </p:spPr>
        <p:txBody>
          <a:bodyPr wrap="square" rtlCol="0">
            <a:spAutoFit/>
          </a:bodyPr>
          <a:lstStyle/>
          <a:p>
            <a:pPr algn="ctr"/>
            <a:r>
              <a:rPr lang="en-US" sz="2400" dirty="0"/>
              <a:t>???????????????????????????????????????????</a:t>
            </a:r>
          </a:p>
        </p:txBody>
      </p:sp>
      <p:pic>
        <p:nvPicPr>
          <p:cNvPr id="18" name="Picture 17" descr="Shape&#10;&#10;Description automatically generated with medium confidence">
            <a:extLst>
              <a:ext uri="{FF2B5EF4-FFF2-40B4-BE49-F238E27FC236}">
                <a16:creationId xmlns:a16="http://schemas.microsoft.com/office/drawing/2014/main" id="{B143CC88-F51F-DDFB-986D-654467B9545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14427" y="1873256"/>
            <a:ext cx="1616151" cy="1200329"/>
          </a:xfrm>
          <a:prstGeom prst="rect">
            <a:avLst/>
          </a:prstGeom>
        </p:spPr>
      </p:pic>
      <p:sp>
        <p:nvSpPr>
          <p:cNvPr id="19" name="Flowchart: Off-page Connector 18">
            <a:extLst>
              <a:ext uri="{FF2B5EF4-FFF2-40B4-BE49-F238E27FC236}">
                <a16:creationId xmlns:a16="http://schemas.microsoft.com/office/drawing/2014/main" id="{C657AB2A-EC4E-3984-023E-8F27E0EE9E6D}"/>
              </a:ext>
            </a:extLst>
          </p:cNvPr>
          <p:cNvSpPr/>
          <p:nvPr/>
        </p:nvSpPr>
        <p:spPr>
          <a:xfrm rot="16200000">
            <a:off x="63905" y="-394370"/>
            <a:ext cx="346930" cy="135206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7EB1F68-CBE1-C142-D288-92CCD2603DE6}"/>
              </a:ext>
            </a:extLst>
          </p:cNvPr>
          <p:cNvSpPr txBox="1"/>
          <p:nvPr/>
        </p:nvSpPr>
        <p:spPr>
          <a:xfrm>
            <a:off x="859070" y="28449"/>
            <a:ext cx="3862543" cy="523220"/>
          </a:xfrm>
          <a:prstGeom prst="rect">
            <a:avLst/>
          </a:prstGeom>
          <a:noFill/>
        </p:spPr>
        <p:txBody>
          <a:bodyPr wrap="square" rtlCol="0">
            <a:spAutoFit/>
          </a:bodyPr>
          <a:lstStyle/>
          <a:p>
            <a:r>
              <a:rPr lang="en-US" sz="2800" dirty="0"/>
              <a:t>Example: Chemistry 101</a:t>
            </a:r>
          </a:p>
        </p:txBody>
      </p:sp>
    </p:spTree>
    <p:extLst>
      <p:ext uri="{BB962C8B-B14F-4D97-AF65-F5344CB8AC3E}">
        <p14:creationId xmlns:p14="http://schemas.microsoft.com/office/powerpoint/2010/main" val="296297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E72EAD88-D2A6-49ED-BCAE-48FAFBEFF6C5}"/>
              </a:ext>
            </a:extLst>
          </p:cNvPr>
          <p:cNvSpPr/>
          <p:nvPr/>
        </p:nvSpPr>
        <p:spPr>
          <a:xfrm>
            <a:off x="397580" y="1585466"/>
            <a:ext cx="598463" cy="56352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63EA21-DA6C-EB9D-C596-8AF0C98C975F}"/>
              </a:ext>
            </a:extLst>
          </p:cNvPr>
          <p:cNvSpPr txBox="1"/>
          <p:nvPr/>
        </p:nvSpPr>
        <p:spPr>
          <a:xfrm>
            <a:off x="996043" y="1585466"/>
            <a:ext cx="11054442" cy="830997"/>
          </a:xfrm>
          <a:prstGeom prst="rect">
            <a:avLst/>
          </a:prstGeom>
          <a:noFill/>
        </p:spPr>
        <p:txBody>
          <a:bodyPr wrap="square">
            <a:spAutoFit/>
          </a:bodyPr>
          <a:lstStyle/>
          <a:p>
            <a:r>
              <a:rPr lang="en-US" sz="2400" dirty="0">
                <a:solidFill>
                  <a:srgbClr val="000000"/>
                </a:solidFill>
                <a:effectLst/>
                <a:latin typeface="helvetica" panose="020B0604020202020204" pitchFamily="34" charset="0"/>
              </a:rPr>
              <a:t>1. Reword the goal of “understanding the concept of gas pressure" into a set of relevant topics/objectives: </a:t>
            </a:r>
            <a:endParaRPr lang="en-US" sz="2400" dirty="0"/>
          </a:p>
        </p:txBody>
      </p:sp>
      <p:sp>
        <p:nvSpPr>
          <p:cNvPr id="12" name="TextBox 11">
            <a:extLst>
              <a:ext uri="{FF2B5EF4-FFF2-40B4-BE49-F238E27FC236}">
                <a16:creationId xmlns:a16="http://schemas.microsoft.com/office/drawing/2014/main" id="{28472B43-7F75-3DB3-3BCF-F3C6F192E506}"/>
              </a:ext>
            </a:extLst>
          </p:cNvPr>
          <p:cNvSpPr txBox="1"/>
          <p:nvPr/>
        </p:nvSpPr>
        <p:spPr>
          <a:xfrm>
            <a:off x="696811" y="2996655"/>
            <a:ext cx="11054442" cy="3016210"/>
          </a:xfrm>
          <a:prstGeom prst="rect">
            <a:avLst/>
          </a:prstGeom>
          <a:noFill/>
        </p:spPr>
        <p:txBody>
          <a:bodyPr wrap="square">
            <a:spAutoFit/>
          </a:bodyPr>
          <a:lstStyle/>
          <a:p>
            <a:pPr marL="342900" indent="-342900">
              <a:buFont typeface="Wingdings" panose="05000000000000000000" pitchFamily="2" charset="2"/>
              <a:buChar char="ü"/>
            </a:pPr>
            <a:r>
              <a:rPr lang="en-US" sz="2000" dirty="0"/>
              <a:t>Convert gas pressure values among all relevant units </a:t>
            </a:r>
          </a:p>
          <a:p>
            <a:pPr marL="800100" lvl="1" indent="-342900">
              <a:spcAft>
                <a:spcPts val="1200"/>
              </a:spcAft>
              <a:buFont typeface="Wingdings" panose="05000000000000000000" pitchFamily="2" charset="2"/>
              <a:buChar char="ü"/>
            </a:pPr>
            <a:endParaRPr lang="en-US" sz="2000" dirty="0">
              <a:solidFill>
                <a:srgbClr val="C00000"/>
              </a:solidFill>
            </a:endParaRPr>
          </a:p>
          <a:p>
            <a:pPr marL="342900" indent="-342900">
              <a:buFont typeface="Wingdings" panose="05000000000000000000" pitchFamily="2" charset="2"/>
              <a:buChar char="ü"/>
            </a:pPr>
            <a:r>
              <a:rPr lang="en-US" sz="2000" dirty="0"/>
              <a:t>Predict the effect of temperature on gas pressure </a:t>
            </a:r>
          </a:p>
          <a:p>
            <a:pPr marL="800100" lvl="1" indent="-342900">
              <a:spcAft>
                <a:spcPts val="1200"/>
              </a:spcAft>
              <a:buFont typeface="Wingdings" panose="05000000000000000000" pitchFamily="2" charset="2"/>
              <a:buChar char="ü"/>
            </a:pPr>
            <a:endParaRPr lang="en-US" sz="2000" dirty="0">
              <a:solidFill>
                <a:srgbClr val="C00000"/>
              </a:solidFill>
            </a:endParaRPr>
          </a:p>
          <a:p>
            <a:pPr marL="342900" indent="-342900">
              <a:buFont typeface="Wingdings" panose="05000000000000000000" pitchFamily="2" charset="2"/>
              <a:buChar char="ü"/>
            </a:pPr>
            <a:r>
              <a:rPr lang="en-US" sz="2000" dirty="0"/>
              <a:t>Predict the effect of altitude on gas pressure </a:t>
            </a:r>
          </a:p>
          <a:p>
            <a:pPr marL="800100" lvl="1" indent="-342900">
              <a:spcAft>
                <a:spcPts val="1200"/>
              </a:spcAft>
              <a:buFont typeface="Wingdings" panose="05000000000000000000" pitchFamily="2" charset="2"/>
              <a:buChar char="ü"/>
            </a:pPr>
            <a:endParaRPr lang="en-US" sz="2000" dirty="0">
              <a:solidFill>
                <a:srgbClr val="C00000"/>
              </a:solidFill>
            </a:endParaRPr>
          </a:p>
          <a:p>
            <a:pPr marL="342900" indent="-342900">
              <a:buFont typeface="Wingdings" panose="05000000000000000000" pitchFamily="2" charset="2"/>
              <a:buChar char="ü"/>
            </a:pPr>
            <a:r>
              <a:rPr lang="en-US" sz="2000" dirty="0"/>
              <a:t>List the barometer functions involved in atmospheric pressure measurements </a:t>
            </a:r>
          </a:p>
          <a:p>
            <a:pPr marL="800100" lvl="1" indent="-342900">
              <a:buFont typeface="Arial" panose="020B0604020202020204" pitchFamily="34" charset="0"/>
              <a:buChar char="•"/>
            </a:pPr>
            <a:endParaRPr lang="en-US" sz="2000" dirty="0">
              <a:solidFill>
                <a:srgbClr val="C00000"/>
              </a:solidFill>
            </a:endParaRPr>
          </a:p>
        </p:txBody>
      </p:sp>
      <p:sp>
        <p:nvSpPr>
          <p:cNvPr id="13" name="Flowchart: Off-page Connector 12">
            <a:extLst>
              <a:ext uri="{FF2B5EF4-FFF2-40B4-BE49-F238E27FC236}">
                <a16:creationId xmlns:a16="http://schemas.microsoft.com/office/drawing/2014/main" id="{77D5EB04-240A-07F2-C636-4A7ACC459137}"/>
              </a:ext>
            </a:extLst>
          </p:cNvPr>
          <p:cNvSpPr/>
          <p:nvPr/>
        </p:nvSpPr>
        <p:spPr>
          <a:xfrm rot="16200000">
            <a:off x="63905" y="-394370"/>
            <a:ext cx="346930" cy="135206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9DECD7C-280C-A0CE-06CE-DA66515637A4}"/>
              </a:ext>
            </a:extLst>
          </p:cNvPr>
          <p:cNvSpPr txBox="1"/>
          <p:nvPr/>
        </p:nvSpPr>
        <p:spPr>
          <a:xfrm>
            <a:off x="859070" y="28449"/>
            <a:ext cx="3862543" cy="523220"/>
          </a:xfrm>
          <a:prstGeom prst="rect">
            <a:avLst/>
          </a:prstGeom>
          <a:noFill/>
        </p:spPr>
        <p:txBody>
          <a:bodyPr wrap="square" rtlCol="0">
            <a:spAutoFit/>
          </a:bodyPr>
          <a:lstStyle/>
          <a:p>
            <a:r>
              <a:rPr lang="en-US" sz="2800" dirty="0"/>
              <a:t>Example: Chemistry 101</a:t>
            </a:r>
          </a:p>
        </p:txBody>
      </p:sp>
    </p:spTree>
    <p:extLst>
      <p:ext uri="{BB962C8B-B14F-4D97-AF65-F5344CB8AC3E}">
        <p14:creationId xmlns:p14="http://schemas.microsoft.com/office/powerpoint/2010/main" val="426782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E72EAD88-D2A6-49ED-BCAE-48FAFBEFF6C5}"/>
              </a:ext>
            </a:extLst>
          </p:cNvPr>
          <p:cNvSpPr/>
          <p:nvPr/>
        </p:nvSpPr>
        <p:spPr>
          <a:xfrm>
            <a:off x="397580" y="509706"/>
            <a:ext cx="598463" cy="56352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63EA21-DA6C-EB9D-C596-8AF0C98C975F}"/>
              </a:ext>
            </a:extLst>
          </p:cNvPr>
          <p:cNvSpPr txBox="1"/>
          <p:nvPr/>
        </p:nvSpPr>
        <p:spPr>
          <a:xfrm>
            <a:off x="996043" y="509706"/>
            <a:ext cx="11054442" cy="461665"/>
          </a:xfrm>
          <a:prstGeom prst="rect">
            <a:avLst/>
          </a:prstGeom>
          <a:noFill/>
        </p:spPr>
        <p:txBody>
          <a:bodyPr wrap="square">
            <a:spAutoFit/>
          </a:bodyPr>
          <a:lstStyle/>
          <a:p>
            <a:r>
              <a:rPr lang="en-US" sz="2400" dirty="0">
                <a:solidFill>
                  <a:srgbClr val="000000"/>
                </a:solidFill>
                <a:effectLst/>
                <a:latin typeface="helvetica" panose="020B0604020202020204" pitchFamily="34" charset="0"/>
              </a:rPr>
              <a:t>2. Turn the objectives into SMART Objectives: </a:t>
            </a:r>
            <a:endParaRPr lang="en-US" sz="2400" dirty="0"/>
          </a:p>
        </p:txBody>
      </p:sp>
      <p:sp>
        <p:nvSpPr>
          <p:cNvPr id="12" name="TextBox 11">
            <a:extLst>
              <a:ext uri="{FF2B5EF4-FFF2-40B4-BE49-F238E27FC236}">
                <a16:creationId xmlns:a16="http://schemas.microsoft.com/office/drawing/2014/main" id="{28472B43-7F75-3DB3-3BCF-F3C6F192E506}"/>
              </a:ext>
            </a:extLst>
          </p:cNvPr>
          <p:cNvSpPr txBox="1"/>
          <p:nvPr/>
        </p:nvSpPr>
        <p:spPr>
          <a:xfrm>
            <a:off x="568779" y="1485424"/>
            <a:ext cx="11300492" cy="4862870"/>
          </a:xfrm>
          <a:prstGeom prst="rect">
            <a:avLst/>
          </a:prstGeom>
          <a:noFill/>
        </p:spPr>
        <p:txBody>
          <a:bodyPr wrap="square">
            <a:spAutoFit/>
          </a:bodyPr>
          <a:lstStyle/>
          <a:p>
            <a:pPr marL="342900" indent="-342900">
              <a:buFont typeface="Wingdings" panose="05000000000000000000" pitchFamily="2" charset="2"/>
              <a:buChar char="§"/>
            </a:pPr>
            <a:r>
              <a:rPr lang="en-US" sz="2000" dirty="0"/>
              <a:t>Converting gas pressure values among all relevant units </a:t>
            </a:r>
          </a:p>
          <a:p>
            <a:pPr marL="800100" lvl="1" indent="-342900">
              <a:spcAft>
                <a:spcPts val="1200"/>
              </a:spcAft>
              <a:buFont typeface="Wingdings" panose="05000000000000000000" pitchFamily="2" charset="2"/>
              <a:buChar char="Ø"/>
            </a:pPr>
            <a:r>
              <a:rPr lang="en-US" sz="2000" dirty="0">
                <a:solidFill>
                  <a:srgbClr val="C00000"/>
                </a:solidFill>
              </a:rPr>
              <a:t>Students will be able to convert between different units of pressure, such as pascals, atmospheres, millimeters of mercury, and pounds per square inch.</a:t>
            </a:r>
          </a:p>
          <a:p>
            <a:pPr marL="342900" indent="-342900">
              <a:buFont typeface="Arial" panose="020B0604020202020204" pitchFamily="34" charset="0"/>
              <a:buChar char="•"/>
            </a:pPr>
            <a:r>
              <a:rPr lang="en-US" sz="2000" dirty="0"/>
              <a:t>Systematically predicting the effect of temperature on gas pressure </a:t>
            </a:r>
          </a:p>
          <a:p>
            <a:pPr marL="800100" lvl="1" indent="-342900">
              <a:spcAft>
                <a:spcPts val="1200"/>
              </a:spcAft>
              <a:buFont typeface="Wingdings" panose="05000000000000000000" pitchFamily="2" charset="2"/>
              <a:buChar char="Ø"/>
            </a:pPr>
            <a:r>
              <a:rPr lang="en-US" sz="2000" dirty="0">
                <a:solidFill>
                  <a:srgbClr val="C00000"/>
                </a:solidFill>
              </a:rPr>
              <a:t>Students will be able to explain how temperature affects the kinetic energy of gas particles and use this knowledge to predict the effect of changes in temperature on gas pressure, as well as calculate the new pressure values.</a:t>
            </a:r>
          </a:p>
          <a:p>
            <a:pPr marL="342900" indent="-342900">
              <a:buFont typeface="Arial" panose="020B0604020202020204" pitchFamily="34" charset="0"/>
              <a:buChar char="•"/>
            </a:pPr>
            <a:r>
              <a:rPr lang="en-US" sz="2000" dirty="0"/>
              <a:t>Systematically predicting the effect of altitude on gas pressure </a:t>
            </a:r>
          </a:p>
          <a:p>
            <a:pPr marL="800100" lvl="1" indent="-342900">
              <a:spcAft>
                <a:spcPts val="1200"/>
              </a:spcAft>
              <a:buFont typeface="Wingdings" panose="05000000000000000000" pitchFamily="2" charset="2"/>
              <a:buChar char="Ø"/>
            </a:pPr>
            <a:r>
              <a:rPr lang="en-US" sz="2000" dirty="0">
                <a:solidFill>
                  <a:srgbClr val="C00000"/>
                </a:solidFill>
              </a:rPr>
              <a:t>Students will be able to explain how altitude affects atmospheric pressure, and use this knowledge to predict the pressure values at different altitudes.</a:t>
            </a:r>
          </a:p>
          <a:p>
            <a:pPr marL="342900" indent="-342900">
              <a:buFont typeface="Arial" panose="020B0604020202020204" pitchFamily="34" charset="0"/>
              <a:buChar char="•"/>
            </a:pPr>
            <a:r>
              <a:rPr lang="en-US" sz="2000" dirty="0"/>
              <a:t>Listing the barometer functions involved in atmospheric pressure measurements </a:t>
            </a:r>
          </a:p>
          <a:p>
            <a:pPr marL="800100" lvl="1" indent="-342900">
              <a:buFont typeface="Wingdings" panose="05000000000000000000" pitchFamily="2" charset="2"/>
              <a:buChar char="Ø"/>
            </a:pPr>
            <a:r>
              <a:rPr lang="en-US" sz="2000" dirty="0">
                <a:solidFill>
                  <a:srgbClr val="C00000"/>
                </a:solidFill>
              </a:rPr>
              <a:t>Students will be able to describe the basic functioning of a barometer and explain how it can be used to measure atmospheric pressure. They will also be able to list the different types of barometers and their applications.</a:t>
            </a:r>
          </a:p>
        </p:txBody>
      </p:sp>
    </p:spTree>
    <p:extLst>
      <p:ext uri="{BB962C8B-B14F-4D97-AF65-F5344CB8AC3E}">
        <p14:creationId xmlns:p14="http://schemas.microsoft.com/office/powerpoint/2010/main" val="179065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46AB-988E-6129-5983-95D3C5DF40B3}"/>
              </a:ext>
            </a:extLst>
          </p:cNvPr>
          <p:cNvSpPr>
            <a:spLocks noGrp="1"/>
          </p:cNvSpPr>
          <p:nvPr>
            <p:ph type="title"/>
          </p:nvPr>
        </p:nvSpPr>
        <p:spPr>
          <a:xfrm>
            <a:off x="838200" y="365125"/>
            <a:ext cx="11353800" cy="1325563"/>
          </a:xfrm>
        </p:spPr>
        <p:txBody>
          <a:bodyPr>
            <a:normAutofit/>
          </a:bodyPr>
          <a:lstStyle/>
          <a:p>
            <a:r>
              <a:rPr lang="en-US" sz="4000" dirty="0"/>
              <a:t>Learning Outcomes/Objectives have…</a:t>
            </a:r>
          </a:p>
        </p:txBody>
      </p:sp>
      <p:sp>
        <p:nvSpPr>
          <p:cNvPr id="3" name="Content Placeholder 2">
            <a:extLst>
              <a:ext uri="{FF2B5EF4-FFF2-40B4-BE49-F238E27FC236}">
                <a16:creationId xmlns:a16="http://schemas.microsoft.com/office/drawing/2014/main" id="{4614AA16-8694-21C1-D9D2-69390507D59E}"/>
              </a:ext>
            </a:extLst>
          </p:cNvPr>
          <p:cNvSpPr>
            <a:spLocks noGrp="1"/>
          </p:cNvSpPr>
          <p:nvPr>
            <p:ph idx="1"/>
          </p:nvPr>
        </p:nvSpPr>
        <p:spPr/>
        <p:txBody>
          <a:bodyPr>
            <a:normAutofit lnSpcReduction="10000"/>
          </a:bodyPr>
          <a:lstStyle/>
          <a:p>
            <a:r>
              <a:rPr lang="en-US" dirty="0"/>
              <a:t>Three Components:</a:t>
            </a:r>
          </a:p>
          <a:p>
            <a:pPr marL="457200" lvl="1" indent="0">
              <a:buNone/>
            </a:pPr>
            <a:endParaRPr lang="en-US" dirty="0"/>
          </a:p>
          <a:p>
            <a:pPr marL="457200" lvl="1" indent="0">
              <a:buNone/>
            </a:pPr>
            <a:r>
              <a:rPr lang="en-US" dirty="0"/>
              <a:t>By the end of this [</a:t>
            </a:r>
            <a:r>
              <a:rPr lang="en-US" dirty="0">
                <a:solidFill>
                  <a:schemeClr val="tx1">
                    <a:lumMod val="50000"/>
                    <a:lumOff val="50000"/>
                  </a:schemeClr>
                </a:solidFill>
              </a:rPr>
              <a:t>lesson/session/week/unit/module/course/workshop, etc.</a:t>
            </a:r>
            <a:r>
              <a:rPr lang="en-US" dirty="0"/>
              <a:t>],  students will be able to …..</a:t>
            </a:r>
          </a:p>
          <a:p>
            <a:pPr marL="457200" lvl="1" indent="0">
              <a:buNone/>
            </a:pPr>
            <a:r>
              <a:rPr lang="en-US" sz="6000" dirty="0">
                <a:solidFill>
                  <a:srgbClr val="FF0000"/>
                </a:solidFill>
              </a:rPr>
              <a:t>+</a:t>
            </a:r>
          </a:p>
          <a:p>
            <a:pPr marL="457200" lvl="1" indent="0">
              <a:buNone/>
            </a:pPr>
            <a:r>
              <a:rPr lang="en-US" dirty="0"/>
              <a:t>Action verb (select the appropriate verb from the Blooms Taxonomy (i.e. list, explain, discuss)</a:t>
            </a:r>
          </a:p>
          <a:p>
            <a:pPr marL="457200" lvl="1" indent="0">
              <a:buNone/>
            </a:pPr>
            <a:r>
              <a:rPr lang="en-US" sz="6000" dirty="0">
                <a:solidFill>
                  <a:srgbClr val="FF0000"/>
                </a:solidFill>
              </a:rPr>
              <a:t>+</a:t>
            </a:r>
          </a:p>
          <a:p>
            <a:pPr marL="457200" lvl="1" indent="0">
              <a:buNone/>
            </a:pPr>
            <a:r>
              <a:rPr lang="en-US" dirty="0"/>
              <a:t>The product (for example: the six stages of the scientific method”</a:t>
            </a:r>
          </a:p>
          <a:p>
            <a:pPr marL="914400" lvl="1" indent="-457200">
              <a:buFont typeface="+mj-lt"/>
              <a:buAutoNum type="arabicPeriod"/>
            </a:pPr>
            <a:endParaRPr lang="en-US" dirty="0"/>
          </a:p>
        </p:txBody>
      </p:sp>
    </p:spTree>
    <p:extLst>
      <p:ext uri="{BB962C8B-B14F-4D97-AF65-F5344CB8AC3E}">
        <p14:creationId xmlns:p14="http://schemas.microsoft.com/office/powerpoint/2010/main" val="851861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0FAB-FE2B-6F2E-2E9F-79DC8A6A9E29}"/>
              </a:ext>
            </a:extLst>
          </p:cNvPr>
          <p:cNvSpPr>
            <a:spLocks noGrp="1"/>
          </p:cNvSpPr>
          <p:nvPr>
            <p:ph type="title"/>
          </p:nvPr>
        </p:nvSpPr>
        <p:spPr/>
        <p:txBody>
          <a:bodyPr/>
          <a:lstStyle/>
          <a:p>
            <a:r>
              <a:rPr lang="en-US" dirty="0">
                <a:cs typeface="Calibri Light"/>
              </a:rPr>
              <a:t>Taxonomies of Learning Objectives</a:t>
            </a:r>
            <a:endParaRPr lang="en-US" dirty="0" err="1"/>
          </a:p>
        </p:txBody>
      </p:sp>
      <p:pic>
        <p:nvPicPr>
          <p:cNvPr id="9" name="Picture 9" descr="Diagram&#10;&#10;Description automatically generated">
            <a:extLst>
              <a:ext uri="{FF2B5EF4-FFF2-40B4-BE49-F238E27FC236}">
                <a16:creationId xmlns:a16="http://schemas.microsoft.com/office/drawing/2014/main" id="{4C058502-C137-A7D1-9699-4101CB9618E7}"/>
              </a:ext>
            </a:extLst>
          </p:cNvPr>
          <p:cNvPicPr>
            <a:picLocks noChangeAspect="1"/>
          </p:cNvPicPr>
          <p:nvPr/>
        </p:nvPicPr>
        <p:blipFill>
          <a:blip r:embed="rId2"/>
          <a:stretch>
            <a:fillRect/>
          </a:stretch>
        </p:blipFill>
        <p:spPr>
          <a:xfrm>
            <a:off x="1093142" y="1500364"/>
            <a:ext cx="8566384" cy="4845047"/>
          </a:xfrm>
          <a:prstGeom prst="rect">
            <a:avLst/>
          </a:prstGeom>
        </p:spPr>
      </p:pic>
    </p:spTree>
    <p:extLst>
      <p:ext uri="{BB962C8B-B14F-4D97-AF65-F5344CB8AC3E}">
        <p14:creationId xmlns:p14="http://schemas.microsoft.com/office/powerpoint/2010/main" val="378571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389088-5636-476A-1C53-9FFA3D39E313}"/>
              </a:ext>
            </a:extLst>
          </p:cNvPr>
          <p:cNvSpPr>
            <a:spLocks noGrp="1"/>
          </p:cNvSpPr>
          <p:nvPr>
            <p:ph type="title"/>
          </p:nvPr>
        </p:nvSpPr>
        <p:spPr/>
        <p:txBody>
          <a:bodyPr/>
          <a:lstStyle/>
          <a:p>
            <a:r>
              <a:rPr lang="en-US" dirty="0"/>
              <a:t>Polling Questions </a:t>
            </a:r>
          </a:p>
        </p:txBody>
      </p:sp>
      <p:pic>
        <p:nvPicPr>
          <p:cNvPr id="5" name="Content Placeholder 4" descr="Qr code&#10;&#10;Description automatically generated">
            <a:extLst>
              <a:ext uri="{FF2B5EF4-FFF2-40B4-BE49-F238E27FC236}">
                <a16:creationId xmlns:a16="http://schemas.microsoft.com/office/drawing/2014/main" id="{397DF392-BFC8-5D89-1845-7A89AA5A91EA}"/>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609819" y="2461156"/>
            <a:ext cx="2972360" cy="2971276"/>
          </a:xfrm>
        </p:spPr>
      </p:pic>
      <p:sp>
        <p:nvSpPr>
          <p:cNvPr id="8" name="TextBox 7">
            <a:extLst>
              <a:ext uri="{FF2B5EF4-FFF2-40B4-BE49-F238E27FC236}">
                <a16:creationId xmlns:a16="http://schemas.microsoft.com/office/drawing/2014/main" id="{39649CED-CA9D-6E73-5594-84E56358E1BC}"/>
              </a:ext>
            </a:extLst>
          </p:cNvPr>
          <p:cNvSpPr txBox="1"/>
          <p:nvPr/>
        </p:nvSpPr>
        <p:spPr>
          <a:xfrm>
            <a:off x="3047999" y="6214028"/>
            <a:ext cx="6096000" cy="369332"/>
          </a:xfrm>
          <a:prstGeom prst="rect">
            <a:avLst/>
          </a:prstGeom>
          <a:noFill/>
        </p:spPr>
        <p:txBody>
          <a:bodyPr wrap="square">
            <a:spAutoFit/>
          </a:bodyPr>
          <a:lstStyle/>
          <a:p>
            <a:pPr algn="ctr"/>
            <a:r>
              <a:rPr lang="en-US" dirty="0">
                <a:hlinkClick r:id="rId3"/>
              </a:rPr>
              <a:t>https://forms.office.com/r/eVySpVx9FE</a:t>
            </a:r>
            <a:r>
              <a:rPr lang="en-US" dirty="0"/>
              <a:t> </a:t>
            </a:r>
          </a:p>
        </p:txBody>
      </p:sp>
      <p:sp>
        <p:nvSpPr>
          <p:cNvPr id="2" name="TextBox 1">
            <a:extLst>
              <a:ext uri="{FF2B5EF4-FFF2-40B4-BE49-F238E27FC236}">
                <a16:creationId xmlns:a16="http://schemas.microsoft.com/office/drawing/2014/main" id="{4FFCA1CB-3518-F1A1-29C2-5F90D47609EE}"/>
              </a:ext>
            </a:extLst>
          </p:cNvPr>
          <p:cNvSpPr txBox="1"/>
          <p:nvPr/>
        </p:nvSpPr>
        <p:spPr>
          <a:xfrm>
            <a:off x="2811709" y="1767317"/>
            <a:ext cx="6568581" cy="369332"/>
          </a:xfrm>
          <a:prstGeom prst="rect">
            <a:avLst/>
          </a:prstGeom>
          <a:noFill/>
        </p:spPr>
        <p:txBody>
          <a:bodyPr wrap="square" rtlCol="0">
            <a:spAutoFit/>
          </a:bodyPr>
          <a:lstStyle/>
          <a:p>
            <a:pPr algn="ctr"/>
            <a:r>
              <a:rPr lang="en-US" dirty="0"/>
              <a:t>Please Scan the QR code to answer the three survey questions! </a:t>
            </a:r>
          </a:p>
        </p:txBody>
      </p:sp>
    </p:spTree>
    <p:extLst>
      <p:ext uri="{BB962C8B-B14F-4D97-AF65-F5344CB8AC3E}">
        <p14:creationId xmlns:p14="http://schemas.microsoft.com/office/powerpoint/2010/main" val="258420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AD676CAD-0FE4-1453-411D-10C084A8F222}"/>
              </a:ext>
            </a:extLst>
          </p:cNvPr>
          <p:cNvGrpSpPr/>
          <p:nvPr/>
        </p:nvGrpSpPr>
        <p:grpSpPr>
          <a:xfrm>
            <a:off x="283847" y="5717114"/>
            <a:ext cx="11729083" cy="822960"/>
            <a:chOff x="283847" y="5717114"/>
            <a:chExt cx="11729083" cy="822960"/>
          </a:xfrm>
        </p:grpSpPr>
        <p:sp>
          <p:nvSpPr>
            <p:cNvPr id="27" name="TextBox 26">
              <a:extLst>
                <a:ext uri="{FF2B5EF4-FFF2-40B4-BE49-F238E27FC236}">
                  <a16:creationId xmlns:a16="http://schemas.microsoft.com/office/drawing/2014/main" id="{0628129D-9102-4F77-9511-5991035E80F8}"/>
                </a:ext>
              </a:extLst>
            </p:cNvPr>
            <p:cNvSpPr txBox="1"/>
            <p:nvPr/>
          </p:nvSpPr>
          <p:spPr>
            <a:xfrm>
              <a:off x="283847" y="5825166"/>
              <a:ext cx="640080" cy="606856"/>
            </a:xfrm>
            <a:prstGeom prst="rect">
              <a:avLst/>
            </a:prstGeom>
            <a:noFill/>
          </p:spPr>
          <p:txBody>
            <a:bodyPr wrap="square" lIns="0" tIns="0" rIns="0" bIns="0" rtlCol="0" anchor="ctr">
              <a:noAutofit/>
            </a:bodyPr>
            <a:lstStyle/>
            <a:p>
              <a:pPr algn="ctr"/>
              <a:r>
                <a:rPr lang="en-IN" sz="8000" b="1" dirty="0">
                  <a:solidFill>
                    <a:srgbClr val="CC66FF"/>
                  </a:solidFill>
                </a:rPr>
                <a:t>T</a:t>
              </a:r>
            </a:p>
          </p:txBody>
        </p:sp>
        <p:grpSp>
          <p:nvGrpSpPr>
            <p:cNvPr id="85" name="Group 84">
              <a:extLst>
                <a:ext uri="{FF2B5EF4-FFF2-40B4-BE49-F238E27FC236}">
                  <a16:creationId xmlns:a16="http://schemas.microsoft.com/office/drawing/2014/main" id="{D93825A7-C54F-1A4C-45DB-1565B587EACB}"/>
                </a:ext>
              </a:extLst>
            </p:cNvPr>
            <p:cNvGrpSpPr/>
            <p:nvPr/>
          </p:nvGrpSpPr>
          <p:grpSpPr>
            <a:xfrm>
              <a:off x="1167759" y="5717114"/>
              <a:ext cx="10845171" cy="822960"/>
              <a:chOff x="1167759" y="5717114"/>
              <a:chExt cx="10845171" cy="822960"/>
            </a:xfrm>
          </p:grpSpPr>
          <p:sp>
            <p:nvSpPr>
              <p:cNvPr id="22" name="Arrow: Pentagon 21">
                <a:extLst>
                  <a:ext uri="{FF2B5EF4-FFF2-40B4-BE49-F238E27FC236}">
                    <a16:creationId xmlns:a16="http://schemas.microsoft.com/office/drawing/2014/main" id="{90AD75FF-C52C-4103-8688-5A65DA8B45E9}"/>
                  </a:ext>
                </a:extLst>
              </p:cNvPr>
              <p:cNvSpPr/>
              <p:nvPr/>
            </p:nvSpPr>
            <p:spPr>
              <a:xfrm>
                <a:off x="1771594" y="5717114"/>
                <a:ext cx="10241336" cy="822960"/>
              </a:xfrm>
              <a:prstGeom prst="homePlat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Pentagon 6">
                <a:extLst>
                  <a:ext uri="{FF2B5EF4-FFF2-40B4-BE49-F238E27FC236}">
                    <a16:creationId xmlns:a16="http://schemas.microsoft.com/office/drawing/2014/main" id="{EF7EA08F-252D-4729-AD94-B1C5BE7EE052}"/>
                  </a:ext>
                </a:extLst>
              </p:cNvPr>
              <p:cNvSpPr/>
              <p:nvPr/>
            </p:nvSpPr>
            <p:spPr>
              <a:xfrm>
                <a:off x="1167759" y="5717114"/>
                <a:ext cx="2271976" cy="822960"/>
              </a:xfrm>
              <a:prstGeom prst="homePlate">
                <a:avLst>
                  <a:gd name="adj" fmla="val 23456"/>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Arrow: Pentagon 13">
                <a:extLst>
                  <a:ext uri="{FF2B5EF4-FFF2-40B4-BE49-F238E27FC236}">
                    <a16:creationId xmlns:a16="http://schemas.microsoft.com/office/drawing/2014/main" id="{9E08876C-F522-4C07-A2D1-F143034237A0}"/>
                  </a:ext>
                </a:extLst>
              </p:cNvPr>
              <p:cNvSpPr/>
              <p:nvPr/>
            </p:nvSpPr>
            <p:spPr>
              <a:xfrm>
                <a:off x="11132910" y="5717114"/>
                <a:ext cx="880020" cy="822960"/>
              </a:xfrm>
              <a:prstGeom prst="homePlate">
                <a:avLst>
                  <a:gd name="adj" fmla="val 0"/>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a:extLst>
                  <a:ext uri="{FF2B5EF4-FFF2-40B4-BE49-F238E27FC236}">
                    <a16:creationId xmlns:a16="http://schemas.microsoft.com/office/drawing/2014/main" id="{3D5F53CD-9F45-4CFB-85BE-379AA50F306E}"/>
                  </a:ext>
                </a:extLst>
              </p:cNvPr>
              <p:cNvSpPr txBox="1"/>
              <p:nvPr/>
            </p:nvSpPr>
            <p:spPr>
              <a:xfrm>
                <a:off x="1399899" y="5868155"/>
                <a:ext cx="1807696" cy="520878"/>
              </a:xfrm>
              <a:prstGeom prst="rect">
                <a:avLst/>
              </a:prstGeom>
              <a:noFill/>
            </p:spPr>
            <p:txBody>
              <a:bodyPr wrap="square" lIns="0" tIns="0" rIns="0" bIns="0" rtlCol="0" anchor="ctr">
                <a:noAutofit/>
              </a:bodyPr>
              <a:lstStyle/>
              <a:p>
                <a:pPr algn="ctr"/>
                <a:r>
                  <a:rPr lang="en-IN" sz="2000" b="1" dirty="0">
                    <a:solidFill>
                      <a:schemeClr val="bg1"/>
                    </a:solidFill>
                  </a:rPr>
                  <a:t>Time-Bound and Transparent</a:t>
                </a:r>
              </a:p>
            </p:txBody>
          </p:sp>
          <p:sp>
            <p:nvSpPr>
              <p:cNvPr id="37" name="TextBox 36">
                <a:extLst>
                  <a:ext uri="{FF2B5EF4-FFF2-40B4-BE49-F238E27FC236}">
                    <a16:creationId xmlns:a16="http://schemas.microsoft.com/office/drawing/2014/main" id="{E22A4479-8C0E-4C5B-8BA1-EAE7D90A8132}"/>
                  </a:ext>
                </a:extLst>
              </p:cNvPr>
              <p:cNvSpPr txBox="1"/>
              <p:nvPr/>
            </p:nvSpPr>
            <p:spPr>
              <a:xfrm flipH="1">
                <a:off x="3558976" y="5761672"/>
                <a:ext cx="7481989" cy="754618"/>
              </a:xfrm>
              <a:prstGeom prst="rect">
                <a:avLst/>
              </a:prstGeom>
              <a:noFill/>
            </p:spPr>
            <p:txBody>
              <a:bodyPr wrap="square" lIns="0" tIns="0" rIns="0" bIns="0" rtlCol="0" anchor="ctr">
                <a:noAutofit/>
              </a:bodyPr>
              <a:lstStyle/>
              <a:p>
                <a:r>
                  <a:rPr lang="en-US" sz="2000" dirty="0"/>
                  <a:t>Should state when students should be able to demonstrate the skill and communicate clear deadlines and checkpoints for tracking progress. </a:t>
                </a:r>
                <a:endParaRPr lang="en-US" sz="3200" dirty="0">
                  <a:solidFill>
                    <a:schemeClr val="tx1">
                      <a:lumMod val="85000"/>
                      <a:lumOff val="15000"/>
                    </a:schemeClr>
                  </a:solidFill>
                  <a:latin typeface="Segoe UI" panose="020B0502040204020203" pitchFamily="34" charset="0"/>
                  <a:ea typeface="Calibri Light" charset="0"/>
                  <a:cs typeface="Segoe UI" panose="020B0502040204020203" pitchFamily="34" charset="0"/>
                </a:endParaRPr>
              </a:p>
            </p:txBody>
          </p:sp>
          <p:grpSp>
            <p:nvGrpSpPr>
              <p:cNvPr id="64" name="Group 63">
                <a:extLst>
                  <a:ext uri="{FF2B5EF4-FFF2-40B4-BE49-F238E27FC236}">
                    <a16:creationId xmlns:a16="http://schemas.microsoft.com/office/drawing/2014/main" id="{A19C3539-4D3E-487B-B6D6-F87A25A80530}"/>
                  </a:ext>
                </a:extLst>
              </p:cNvPr>
              <p:cNvGrpSpPr/>
              <p:nvPr/>
            </p:nvGrpSpPr>
            <p:grpSpPr>
              <a:xfrm>
                <a:off x="11309876" y="5789562"/>
                <a:ext cx="526089" cy="611126"/>
                <a:chOff x="8148008" y="6556898"/>
                <a:chExt cx="736600" cy="855663"/>
              </a:xfrm>
              <a:solidFill>
                <a:schemeClr val="bg1"/>
              </a:solidFill>
            </p:grpSpPr>
            <p:sp>
              <p:nvSpPr>
                <p:cNvPr id="52" name="Freeform 5">
                  <a:extLst>
                    <a:ext uri="{FF2B5EF4-FFF2-40B4-BE49-F238E27FC236}">
                      <a16:creationId xmlns:a16="http://schemas.microsoft.com/office/drawing/2014/main" id="{9C78749C-4FF4-4384-AE7B-5C3FBC34DB12}"/>
                    </a:ext>
                  </a:extLst>
                </p:cNvPr>
                <p:cNvSpPr>
                  <a:spLocks noEditPoints="1"/>
                </p:cNvSpPr>
                <p:nvPr/>
              </p:nvSpPr>
              <p:spPr bwMode="auto">
                <a:xfrm>
                  <a:off x="8148008" y="6556898"/>
                  <a:ext cx="736600" cy="855663"/>
                </a:xfrm>
                <a:custGeom>
                  <a:avLst/>
                  <a:gdLst>
                    <a:gd name="T0" fmla="*/ 195 w 1312"/>
                    <a:gd name="T1" fmla="*/ 1480 h 1520"/>
                    <a:gd name="T2" fmla="*/ 157 w 1312"/>
                    <a:gd name="T3" fmla="*/ 1454 h 1520"/>
                    <a:gd name="T4" fmla="*/ 248 w 1312"/>
                    <a:gd name="T5" fmla="*/ 1334 h 1520"/>
                    <a:gd name="T6" fmla="*/ 117 w 1312"/>
                    <a:gd name="T7" fmla="*/ 496 h 1520"/>
                    <a:gd name="T8" fmla="*/ 20 w 1312"/>
                    <a:gd name="T9" fmla="*/ 340 h 1520"/>
                    <a:gd name="T10" fmla="*/ 102 w 1312"/>
                    <a:gd name="T11" fmla="*/ 233 h 1520"/>
                    <a:gd name="T12" fmla="*/ 303 w 1312"/>
                    <a:gd name="T13" fmla="*/ 294 h 1520"/>
                    <a:gd name="T14" fmla="*/ 616 w 1312"/>
                    <a:gd name="T15" fmla="*/ 203 h 1520"/>
                    <a:gd name="T16" fmla="*/ 631 w 1312"/>
                    <a:gd name="T17" fmla="*/ 48 h 1520"/>
                    <a:gd name="T18" fmla="*/ 545 w 1312"/>
                    <a:gd name="T19" fmla="*/ 48 h 1520"/>
                    <a:gd name="T20" fmla="*/ 544 w 1312"/>
                    <a:gd name="T21" fmla="*/ 1 h 1520"/>
                    <a:gd name="T22" fmla="*/ 766 w 1312"/>
                    <a:gd name="T23" fmla="*/ 1 h 1520"/>
                    <a:gd name="T24" fmla="*/ 767 w 1312"/>
                    <a:gd name="T25" fmla="*/ 48 h 1520"/>
                    <a:gd name="T26" fmla="*/ 680 w 1312"/>
                    <a:gd name="T27" fmla="*/ 49 h 1520"/>
                    <a:gd name="T28" fmla="*/ 790 w 1312"/>
                    <a:gd name="T29" fmla="*/ 216 h 1520"/>
                    <a:gd name="T30" fmla="*/ 1009 w 1312"/>
                    <a:gd name="T31" fmla="*/ 294 h 1520"/>
                    <a:gd name="T32" fmla="*/ 1210 w 1312"/>
                    <a:gd name="T33" fmla="*/ 233 h 1520"/>
                    <a:gd name="T34" fmla="*/ 1264 w 1312"/>
                    <a:gd name="T35" fmla="*/ 427 h 1520"/>
                    <a:gd name="T36" fmla="*/ 1287 w 1312"/>
                    <a:gd name="T37" fmla="*/ 940 h 1520"/>
                    <a:gd name="T38" fmla="*/ 1147 w 1312"/>
                    <a:gd name="T39" fmla="*/ 1444 h 1520"/>
                    <a:gd name="T40" fmla="*/ 1151 w 1312"/>
                    <a:gd name="T41" fmla="*/ 1489 h 1520"/>
                    <a:gd name="T42" fmla="*/ 1099 w 1312"/>
                    <a:gd name="T43" fmla="*/ 1458 h 1520"/>
                    <a:gd name="T44" fmla="*/ 284 w 1312"/>
                    <a:gd name="T45" fmla="*/ 1364 h 1520"/>
                    <a:gd name="T46" fmla="*/ 654 w 1312"/>
                    <a:gd name="T47" fmla="*/ 1434 h 1520"/>
                    <a:gd name="T48" fmla="*/ 645 w 1312"/>
                    <a:gd name="T49" fmla="*/ 248 h 1520"/>
                    <a:gd name="T50" fmla="*/ 269 w 1312"/>
                    <a:gd name="T51" fmla="*/ 326 h 1520"/>
                    <a:gd name="T52" fmla="*/ 137 w 1312"/>
                    <a:gd name="T53" fmla="*/ 264 h 1520"/>
                    <a:gd name="T54" fmla="*/ 73 w 1312"/>
                    <a:gd name="T55" fmla="*/ 384 h 1520"/>
                    <a:gd name="T56" fmla="*/ 269 w 1312"/>
                    <a:gd name="T57" fmla="*/ 326 h 1520"/>
                    <a:gd name="T58" fmla="*/ 1235 w 1312"/>
                    <a:gd name="T59" fmla="*/ 389 h 1520"/>
                    <a:gd name="T60" fmla="*/ 1174 w 1312"/>
                    <a:gd name="T61" fmla="*/ 264 h 1520"/>
                    <a:gd name="T62" fmla="*/ 1041 w 1312"/>
                    <a:gd name="T63" fmla="*/ 328 h 1520"/>
                    <a:gd name="T64" fmla="*/ 1168 w 1312"/>
                    <a:gd name="T65" fmla="*/ 455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2" h="1520">
                      <a:moveTo>
                        <a:pt x="284" y="1364"/>
                      </a:moveTo>
                      <a:cubicBezTo>
                        <a:pt x="254" y="1403"/>
                        <a:pt x="224" y="1442"/>
                        <a:pt x="195" y="1480"/>
                      </a:cubicBezTo>
                      <a:cubicBezTo>
                        <a:pt x="188" y="1489"/>
                        <a:pt x="180" y="1496"/>
                        <a:pt x="168" y="1493"/>
                      </a:cubicBezTo>
                      <a:cubicBezTo>
                        <a:pt x="150" y="1489"/>
                        <a:pt x="145" y="1470"/>
                        <a:pt x="157" y="1454"/>
                      </a:cubicBezTo>
                      <a:cubicBezTo>
                        <a:pt x="181" y="1421"/>
                        <a:pt x="207" y="1388"/>
                        <a:pt x="232" y="1355"/>
                      </a:cubicBezTo>
                      <a:cubicBezTo>
                        <a:pt x="237" y="1348"/>
                        <a:pt x="242" y="1342"/>
                        <a:pt x="248" y="1334"/>
                      </a:cubicBezTo>
                      <a:cubicBezTo>
                        <a:pt x="125" y="1230"/>
                        <a:pt x="49" y="1099"/>
                        <a:pt x="24" y="940"/>
                      </a:cubicBezTo>
                      <a:cubicBezTo>
                        <a:pt x="0" y="782"/>
                        <a:pt x="31" y="634"/>
                        <a:pt x="117" y="496"/>
                      </a:cubicBezTo>
                      <a:cubicBezTo>
                        <a:pt x="95" y="474"/>
                        <a:pt x="72" y="452"/>
                        <a:pt x="50" y="430"/>
                      </a:cubicBezTo>
                      <a:cubicBezTo>
                        <a:pt x="25" y="405"/>
                        <a:pt x="14" y="376"/>
                        <a:pt x="20" y="340"/>
                      </a:cubicBezTo>
                      <a:cubicBezTo>
                        <a:pt x="23" y="320"/>
                        <a:pt x="32" y="303"/>
                        <a:pt x="47" y="288"/>
                      </a:cubicBezTo>
                      <a:cubicBezTo>
                        <a:pt x="65" y="270"/>
                        <a:pt x="83" y="251"/>
                        <a:pt x="102" y="233"/>
                      </a:cubicBezTo>
                      <a:cubicBezTo>
                        <a:pt x="143" y="193"/>
                        <a:pt x="201" y="193"/>
                        <a:pt x="243" y="234"/>
                      </a:cubicBezTo>
                      <a:cubicBezTo>
                        <a:pt x="263" y="254"/>
                        <a:pt x="283" y="274"/>
                        <a:pt x="303" y="294"/>
                      </a:cubicBezTo>
                      <a:cubicBezTo>
                        <a:pt x="308" y="299"/>
                        <a:pt x="312" y="302"/>
                        <a:pt x="319" y="297"/>
                      </a:cubicBezTo>
                      <a:cubicBezTo>
                        <a:pt x="410" y="241"/>
                        <a:pt x="509" y="210"/>
                        <a:pt x="616" y="203"/>
                      </a:cubicBezTo>
                      <a:cubicBezTo>
                        <a:pt x="621" y="203"/>
                        <a:pt x="626" y="202"/>
                        <a:pt x="631" y="201"/>
                      </a:cubicBezTo>
                      <a:cubicBezTo>
                        <a:pt x="631" y="150"/>
                        <a:pt x="631" y="100"/>
                        <a:pt x="631" y="48"/>
                      </a:cubicBezTo>
                      <a:cubicBezTo>
                        <a:pt x="610" y="48"/>
                        <a:pt x="589" y="48"/>
                        <a:pt x="567" y="48"/>
                      </a:cubicBezTo>
                      <a:cubicBezTo>
                        <a:pt x="560" y="48"/>
                        <a:pt x="552" y="48"/>
                        <a:pt x="545" y="48"/>
                      </a:cubicBezTo>
                      <a:cubicBezTo>
                        <a:pt x="527" y="47"/>
                        <a:pt x="516" y="38"/>
                        <a:pt x="516" y="24"/>
                      </a:cubicBezTo>
                      <a:cubicBezTo>
                        <a:pt x="516" y="10"/>
                        <a:pt x="527" y="1"/>
                        <a:pt x="544" y="1"/>
                      </a:cubicBezTo>
                      <a:cubicBezTo>
                        <a:pt x="580" y="0"/>
                        <a:pt x="616" y="0"/>
                        <a:pt x="652" y="0"/>
                      </a:cubicBezTo>
                      <a:cubicBezTo>
                        <a:pt x="690" y="0"/>
                        <a:pt x="728" y="0"/>
                        <a:pt x="766" y="1"/>
                      </a:cubicBezTo>
                      <a:cubicBezTo>
                        <a:pt x="784" y="1"/>
                        <a:pt x="795" y="10"/>
                        <a:pt x="796" y="24"/>
                      </a:cubicBezTo>
                      <a:cubicBezTo>
                        <a:pt x="796" y="38"/>
                        <a:pt x="785" y="47"/>
                        <a:pt x="767" y="48"/>
                      </a:cubicBezTo>
                      <a:cubicBezTo>
                        <a:pt x="740" y="48"/>
                        <a:pt x="712" y="48"/>
                        <a:pt x="685" y="48"/>
                      </a:cubicBezTo>
                      <a:cubicBezTo>
                        <a:pt x="684" y="48"/>
                        <a:pt x="683" y="48"/>
                        <a:pt x="680" y="49"/>
                      </a:cubicBezTo>
                      <a:cubicBezTo>
                        <a:pt x="680" y="99"/>
                        <a:pt x="680" y="150"/>
                        <a:pt x="680" y="200"/>
                      </a:cubicBezTo>
                      <a:cubicBezTo>
                        <a:pt x="717" y="205"/>
                        <a:pt x="754" y="209"/>
                        <a:pt x="790" y="216"/>
                      </a:cubicBezTo>
                      <a:cubicBezTo>
                        <a:pt x="861" y="230"/>
                        <a:pt x="927" y="258"/>
                        <a:pt x="989" y="295"/>
                      </a:cubicBezTo>
                      <a:cubicBezTo>
                        <a:pt x="998" y="301"/>
                        <a:pt x="1002" y="301"/>
                        <a:pt x="1009" y="294"/>
                      </a:cubicBezTo>
                      <a:cubicBezTo>
                        <a:pt x="1029" y="273"/>
                        <a:pt x="1049" y="254"/>
                        <a:pt x="1069" y="234"/>
                      </a:cubicBezTo>
                      <a:cubicBezTo>
                        <a:pt x="1110" y="193"/>
                        <a:pt x="1168" y="193"/>
                        <a:pt x="1210" y="233"/>
                      </a:cubicBezTo>
                      <a:cubicBezTo>
                        <a:pt x="1228" y="251"/>
                        <a:pt x="1247" y="269"/>
                        <a:pt x="1265" y="288"/>
                      </a:cubicBezTo>
                      <a:cubicBezTo>
                        <a:pt x="1303" y="329"/>
                        <a:pt x="1303" y="386"/>
                        <a:pt x="1264" y="427"/>
                      </a:cubicBezTo>
                      <a:cubicBezTo>
                        <a:pt x="1242" y="450"/>
                        <a:pt x="1218" y="473"/>
                        <a:pt x="1195" y="496"/>
                      </a:cubicBezTo>
                      <a:cubicBezTo>
                        <a:pt x="1280" y="633"/>
                        <a:pt x="1312" y="781"/>
                        <a:pt x="1287" y="940"/>
                      </a:cubicBezTo>
                      <a:cubicBezTo>
                        <a:pt x="1263" y="1099"/>
                        <a:pt x="1186" y="1230"/>
                        <a:pt x="1063" y="1334"/>
                      </a:cubicBezTo>
                      <a:cubicBezTo>
                        <a:pt x="1092" y="1371"/>
                        <a:pt x="1120" y="1408"/>
                        <a:pt x="1147" y="1444"/>
                      </a:cubicBezTo>
                      <a:cubicBezTo>
                        <a:pt x="1151" y="1449"/>
                        <a:pt x="1154" y="1453"/>
                        <a:pt x="1157" y="1457"/>
                      </a:cubicBezTo>
                      <a:cubicBezTo>
                        <a:pt x="1164" y="1469"/>
                        <a:pt x="1162" y="1482"/>
                        <a:pt x="1151" y="1489"/>
                      </a:cubicBezTo>
                      <a:cubicBezTo>
                        <a:pt x="1140" y="1497"/>
                        <a:pt x="1129" y="1495"/>
                        <a:pt x="1121" y="1485"/>
                      </a:cubicBezTo>
                      <a:cubicBezTo>
                        <a:pt x="1113" y="1477"/>
                        <a:pt x="1106" y="1467"/>
                        <a:pt x="1099" y="1458"/>
                      </a:cubicBezTo>
                      <a:cubicBezTo>
                        <a:pt x="1075" y="1427"/>
                        <a:pt x="1051" y="1395"/>
                        <a:pt x="1028" y="1364"/>
                      </a:cubicBezTo>
                      <a:cubicBezTo>
                        <a:pt x="780" y="1520"/>
                        <a:pt x="533" y="1520"/>
                        <a:pt x="284" y="1364"/>
                      </a:cubicBezTo>
                      <a:close/>
                      <a:moveTo>
                        <a:pt x="63" y="841"/>
                      </a:moveTo>
                      <a:cubicBezTo>
                        <a:pt x="62" y="1166"/>
                        <a:pt x="328" y="1433"/>
                        <a:pt x="654" y="1434"/>
                      </a:cubicBezTo>
                      <a:cubicBezTo>
                        <a:pt x="981" y="1435"/>
                        <a:pt x="1248" y="1170"/>
                        <a:pt x="1248" y="842"/>
                      </a:cubicBezTo>
                      <a:cubicBezTo>
                        <a:pt x="1249" y="504"/>
                        <a:pt x="970" y="243"/>
                        <a:pt x="645" y="248"/>
                      </a:cubicBezTo>
                      <a:cubicBezTo>
                        <a:pt x="335" y="254"/>
                        <a:pt x="65" y="506"/>
                        <a:pt x="63" y="841"/>
                      </a:cubicBezTo>
                      <a:close/>
                      <a:moveTo>
                        <a:pt x="269" y="326"/>
                      </a:moveTo>
                      <a:cubicBezTo>
                        <a:pt x="249" y="307"/>
                        <a:pt x="228" y="284"/>
                        <a:pt x="206" y="263"/>
                      </a:cubicBezTo>
                      <a:cubicBezTo>
                        <a:pt x="186" y="244"/>
                        <a:pt x="157" y="245"/>
                        <a:pt x="137" y="264"/>
                      </a:cubicBezTo>
                      <a:cubicBezTo>
                        <a:pt x="117" y="283"/>
                        <a:pt x="97" y="303"/>
                        <a:pt x="78" y="322"/>
                      </a:cubicBezTo>
                      <a:cubicBezTo>
                        <a:pt x="62" y="340"/>
                        <a:pt x="58" y="367"/>
                        <a:pt x="73" y="384"/>
                      </a:cubicBezTo>
                      <a:cubicBezTo>
                        <a:pt x="96" y="409"/>
                        <a:pt x="122" y="431"/>
                        <a:pt x="144" y="452"/>
                      </a:cubicBezTo>
                      <a:cubicBezTo>
                        <a:pt x="184" y="411"/>
                        <a:pt x="227" y="369"/>
                        <a:pt x="269" y="326"/>
                      </a:cubicBezTo>
                      <a:close/>
                      <a:moveTo>
                        <a:pt x="1168" y="455"/>
                      </a:moveTo>
                      <a:cubicBezTo>
                        <a:pt x="1190" y="433"/>
                        <a:pt x="1214" y="412"/>
                        <a:pt x="1235" y="389"/>
                      </a:cubicBezTo>
                      <a:cubicBezTo>
                        <a:pt x="1253" y="370"/>
                        <a:pt x="1251" y="342"/>
                        <a:pt x="1233" y="323"/>
                      </a:cubicBezTo>
                      <a:cubicBezTo>
                        <a:pt x="1214" y="302"/>
                        <a:pt x="1194" y="283"/>
                        <a:pt x="1174" y="264"/>
                      </a:cubicBezTo>
                      <a:cubicBezTo>
                        <a:pt x="1154" y="245"/>
                        <a:pt x="1125" y="245"/>
                        <a:pt x="1105" y="264"/>
                      </a:cubicBezTo>
                      <a:cubicBezTo>
                        <a:pt x="1083" y="285"/>
                        <a:pt x="1062" y="307"/>
                        <a:pt x="1041" y="328"/>
                      </a:cubicBezTo>
                      <a:cubicBezTo>
                        <a:pt x="1063" y="348"/>
                        <a:pt x="1086" y="367"/>
                        <a:pt x="1107" y="389"/>
                      </a:cubicBezTo>
                      <a:cubicBezTo>
                        <a:pt x="1128" y="410"/>
                        <a:pt x="1147" y="433"/>
                        <a:pt x="1168"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3" name="Freeform 6">
                  <a:extLst>
                    <a:ext uri="{FF2B5EF4-FFF2-40B4-BE49-F238E27FC236}">
                      <a16:creationId xmlns:a16="http://schemas.microsoft.com/office/drawing/2014/main" id="{25D243DA-AD17-41CB-A4DD-09EEE399F0AD}"/>
                    </a:ext>
                  </a:extLst>
                </p:cNvPr>
                <p:cNvSpPr>
                  <a:spLocks noEditPoints="1"/>
                </p:cNvSpPr>
                <p:nvPr/>
              </p:nvSpPr>
              <p:spPr bwMode="auto">
                <a:xfrm>
                  <a:off x="8259134" y="6796025"/>
                  <a:ext cx="514350" cy="514350"/>
                </a:xfrm>
                <a:custGeom>
                  <a:avLst/>
                  <a:gdLst>
                    <a:gd name="T0" fmla="*/ 914 w 914"/>
                    <a:gd name="T1" fmla="*/ 458 h 915"/>
                    <a:gd name="T2" fmla="*/ 457 w 914"/>
                    <a:gd name="T3" fmla="*/ 915 h 915"/>
                    <a:gd name="T4" fmla="*/ 0 w 914"/>
                    <a:gd name="T5" fmla="*/ 458 h 915"/>
                    <a:gd name="T6" fmla="*/ 455 w 914"/>
                    <a:gd name="T7" fmla="*/ 1 h 915"/>
                    <a:gd name="T8" fmla="*/ 914 w 914"/>
                    <a:gd name="T9" fmla="*/ 458 h 915"/>
                    <a:gd name="T10" fmla="*/ 730 w 914"/>
                    <a:gd name="T11" fmla="*/ 764 h 915"/>
                    <a:gd name="T12" fmla="*/ 681 w 914"/>
                    <a:gd name="T13" fmla="*/ 716 h 915"/>
                    <a:gd name="T14" fmla="*/ 675 w 914"/>
                    <a:gd name="T15" fmla="*/ 685 h 915"/>
                    <a:gd name="T16" fmla="*/ 713 w 914"/>
                    <a:gd name="T17" fmla="*/ 681 h 915"/>
                    <a:gd name="T18" fmla="*/ 762 w 914"/>
                    <a:gd name="T19" fmla="*/ 732 h 915"/>
                    <a:gd name="T20" fmla="*/ 866 w 914"/>
                    <a:gd name="T21" fmla="*/ 482 h 915"/>
                    <a:gd name="T22" fmla="*/ 855 w 914"/>
                    <a:gd name="T23" fmla="*/ 481 h 915"/>
                    <a:gd name="T24" fmla="*/ 794 w 914"/>
                    <a:gd name="T25" fmla="*/ 481 h 915"/>
                    <a:gd name="T26" fmla="*/ 771 w 914"/>
                    <a:gd name="T27" fmla="*/ 458 h 915"/>
                    <a:gd name="T28" fmla="*/ 792 w 914"/>
                    <a:gd name="T29" fmla="*/ 435 h 915"/>
                    <a:gd name="T30" fmla="*/ 813 w 914"/>
                    <a:gd name="T31" fmla="*/ 435 h 915"/>
                    <a:gd name="T32" fmla="*/ 866 w 914"/>
                    <a:gd name="T33" fmla="*/ 435 h 915"/>
                    <a:gd name="T34" fmla="*/ 762 w 914"/>
                    <a:gd name="T35" fmla="*/ 185 h 915"/>
                    <a:gd name="T36" fmla="*/ 716 w 914"/>
                    <a:gd name="T37" fmla="*/ 232 h 915"/>
                    <a:gd name="T38" fmla="*/ 679 w 914"/>
                    <a:gd name="T39" fmla="*/ 236 h 915"/>
                    <a:gd name="T40" fmla="*/ 683 w 914"/>
                    <a:gd name="T41" fmla="*/ 199 h 915"/>
                    <a:gd name="T42" fmla="*/ 730 w 914"/>
                    <a:gd name="T43" fmla="*/ 154 h 915"/>
                    <a:gd name="T44" fmla="*/ 480 w 914"/>
                    <a:gd name="T45" fmla="*/ 51 h 915"/>
                    <a:gd name="T46" fmla="*/ 480 w 914"/>
                    <a:gd name="T47" fmla="*/ 118 h 915"/>
                    <a:gd name="T48" fmla="*/ 466 w 914"/>
                    <a:gd name="T49" fmla="*/ 141 h 915"/>
                    <a:gd name="T50" fmla="*/ 443 w 914"/>
                    <a:gd name="T51" fmla="*/ 139 h 915"/>
                    <a:gd name="T52" fmla="*/ 434 w 914"/>
                    <a:gd name="T53" fmla="*/ 115 h 915"/>
                    <a:gd name="T54" fmla="*/ 433 w 914"/>
                    <a:gd name="T55" fmla="*/ 48 h 915"/>
                    <a:gd name="T56" fmla="*/ 184 w 914"/>
                    <a:gd name="T57" fmla="*/ 152 h 915"/>
                    <a:gd name="T58" fmla="*/ 195 w 914"/>
                    <a:gd name="T59" fmla="*/ 163 h 915"/>
                    <a:gd name="T60" fmla="*/ 233 w 914"/>
                    <a:gd name="T61" fmla="*/ 202 h 915"/>
                    <a:gd name="T62" fmla="*/ 234 w 914"/>
                    <a:gd name="T63" fmla="*/ 236 h 915"/>
                    <a:gd name="T64" fmla="*/ 200 w 914"/>
                    <a:gd name="T65" fmla="*/ 234 h 915"/>
                    <a:gd name="T66" fmla="*/ 188 w 914"/>
                    <a:gd name="T67" fmla="*/ 223 h 915"/>
                    <a:gd name="T68" fmla="*/ 151 w 914"/>
                    <a:gd name="T69" fmla="*/ 184 h 915"/>
                    <a:gd name="T70" fmla="*/ 48 w 914"/>
                    <a:gd name="T71" fmla="*/ 435 h 915"/>
                    <a:gd name="T72" fmla="*/ 68 w 914"/>
                    <a:gd name="T73" fmla="*/ 435 h 915"/>
                    <a:gd name="T74" fmla="*/ 120 w 914"/>
                    <a:gd name="T75" fmla="*/ 435 h 915"/>
                    <a:gd name="T76" fmla="*/ 142 w 914"/>
                    <a:gd name="T77" fmla="*/ 458 h 915"/>
                    <a:gd name="T78" fmla="*/ 119 w 914"/>
                    <a:gd name="T79" fmla="*/ 481 h 915"/>
                    <a:gd name="T80" fmla="*/ 102 w 914"/>
                    <a:gd name="T81" fmla="*/ 481 h 915"/>
                    <a:gd name="T82" fmla="*/ 47 w 914"/>
                    <a:gd name="T83" fmla="*/ 481 h 915"/>
                    <a:gd name="T84" fmla="*/ 151 w 914"/>
                    <a:gd name="T85" fmla="*/ 732 h 915"/>
                    <a:gd name="T86" fmla="*/ 200 w 914"/>
                    <a:gd name="T87" fmla="*/ 682 h 915"/>
                    <a:gd name="T88" fmla="*/ 229 w 914"/>
                    <a:gd name="T89" fmla="*/ 676 h 915"/>
                    <a:gd name="T90" fmla="*/ 233 w 914"/>
                    <a:gd name="T91" fmla="*/ 715 h 915"/>
                    <a:gd name="T92" fmla="*/ 184 w 914"/>
                    <a:gd name="T93" fmla="*/ 764 h 915"/>
                    <a:gd name="T94" fmla="*/ 433 w 914"/>
                    <a:gd name="T95" fmla="*/ 868 h 915"/>
                    <a:gd name="T96" fmla="*/ 433 w 914"/>
                    <a:gd name="T97" fmla="*/ 850 h 915"/>
                    <a:gd name="T98" fmla="*/ 434 w 914"/>
                    <a:gd name="T99" fmla="*/ 795 h 915"/>
                    <a:gd name="T100" fmla="*/ 455 w 914"/>
                    <a:gd name="T101" fmla="*/ 772 h 915"/>
                    <a:gd name="T102" fmla="*/ 479 w 914"/>
                    <a:gd name="T103" fmla="*/ 791 h 915"/>
                    <a:gd name="T104" fmla="*/ 480 w 914"/>
                    <a:gd name="T105" fmla="*/ 805 h 915"/>
                    <a:gd name="T106" fmla="*/ 480 w 914"/>
                    <a:gd name="T107" fmla="*/ 868 h 915"/>
                    <a:gd name="T108" fmla="*/ 730 w 914"/>
                    <a:gd name="T109" fmla="*/ 76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4" h="915">
                      <a:moveTo>
                        <a:pt x="914" y="458"/>
                      </a:moveTo>
                      <a:cubicBezTo>
                        <a:pt x="912" y="707"/>
                        <a:pt x="717" y="915"/>
                        <a:pt x="457" y="915"/>
                      </a:cubicBezTo>
                      <a:cubicBezTo>
                        <a:pt x="199" y="915"/>
                        <a:pt x="0" y="710"/>
                        <a:pt x="0" y="458"/>
                      </a:cubicBezTo>
                      <a:cubicBezTo>
                        <a:pt x="0" y="204"/>
                        <a:pt x="204" y="2"/>
                        <a:pt x="455" y="1"/>
                      </a:cubicBezTo>
                      <a:cubicBezTo>
                        <a:pt x="700" y="0"/>
                        <a:pt x="911" y="194"/>
                        <a:pt x="914" y="458"/>
                      </a:cubicBezTo>
                      <a:close/>
                      <a:moveTo>
                        <a:pt x="730" y="764"/>
                      </a:moveTo>
                      <a:cubicBezTo>
                        <a:pt x="713" y="747"/>
                        <a:pt x="697" y="731"/>
                        <a:pt x="681" y="716"/>
                      </a:cubicBezTo>
                      <a:cubicBezTo>
                        <a:pt x="672" y="707"/>
                        <a:pt x="669" y="696"/>
                        <a:pt x="675" y="685"/>
                      </a:cubicBezTo>
                      <a:cubicBezTo>
                        <a:pt x="683" y="671"/>
                        <a:pt x="700" y="669"/>
                        <a:pt x="713" y="681"/>
                      </a:cubicBezTo>
                      <a:cubicBezTo>
                        <a:pt x="729" y="698"/>
                        <a:pt x="745" y="715"/>
                        <a:pt x="762" y="732"/>
                      </a:cubicBezTo>
                      <a:cubicBezTo>
                        <a:pt x="825" y="659"/>
                        <a:pt x="860" y="577"/>
                        <a:pt x="866" y="482"/>
                      </a:cubicBezTo>
                      <a:cubicBezTo>
                        <a:pt x="861" y="482"/>
                        <a:pt x="858" y="481"/>
                        <a:pt x="855" y="481"/>
                      </a:cubicBezTo>
                      <a:cubicBezTo>
                        <a:pt x="835" y="481"/>
                        <a:pt x="814" y="482"/>
                        <a:pt x="794" y="481"/>
                      </a:cubicBezTo>
                      <a:cubicBezTo>
                        <a:pt x="780" y="481"/>
                        <a:pt x="771" y="471"/>
                        <a:pt x="771" y="458"/>
                      </a:cubicBezTo>
                      <a:cubicBezTo>
                        <a:pt x="771" y="445"/>
                        <a:pt x="778" y="437"/>
                        <a:pt x="792" y="435"/>
                      </a:cubicBezTo>
                      <a:cubicBezTo>
                        <a:pt x="799" y="434"/>
                        <a:pt x="806" y="435"/>
                        <a:pt x="813" y="435"/>
                      </a:cubicBezTo>
                      <a:cubicBezTo>
                        <a:pt x="830" y="434"/>
                        <a:pt x="847" y="435"/>
                        <a:pt x="866" y="435"/>
                      </a:cubicBezTo>
                      <a:cubicBezTo>
                        <a:pt x="860" y="338"/>
                        <a:pt x="825" y="257"/>
                        <a:pt x="762" y="185"/>
                      </a:cubicBezTo>
                      <a:cubicBezTo>
                        <a:pt x="746" y="202"/>
                        <a:pt x="731" y="217"/>
                        <a:pt x="716" y="232"/>
                      </a:cubicBezTo>
                      <a:cubicBezTo>
                        <a:pt x="703" y="245"/>
                        <a:pt x="689" y="246"/>
                        <a:pt x="679" y="236"/>
                      </a:cubicBezTo>
                      <a:cubicBezTo>
                        <a:pt x="669" y="226"/>
                        <a:pt x="670" y="212"/>
                        <a:pt x="683" y="199"/>
                      </a:cubicBezTo>
                      <a:cubicBezTo>
                        <a:pt x="698" y="184"/>
                        <a:pt x="714" y="169"/>
                        <a:pt x="730" y="154"/>
                      </a:cubicBezTo>
                      <a:cubicBezTo>
                        <a:pt x="679" y="98"/>
                        <a:pt x="538" y="40"/>
                        <a:pt x="480" y="51"/>
                      </a:cubicBezTo>
                      <a:cubicBezTo>
                        <a:pt x="480" y="74"/>
                        <a:pt x="481" y="96"/>
                        <a:pt x="480" y="118"/>
                      </a:cubicBezTo>
                      <a:cubicBezTo>
                        <a:pt x="479" y="126"/>
                        <a:pt x="473" y="137"/>
                        <a:pt x="466" y="141"/>
                      </a:cubicBezTo>
                      <a:cubicBezTo>
                        <a:pt x="461" y="144"/>
                        <a:pt x="448" y="143"/>
                        <a:pt x="443" y="139"/>
                      </a:cubicBezTo>
                      <a:cubicBezTo>
                        <a:pt x="438" y="134"/>
                        <a:pt x="434" y="123"/>
                        <a:pt x="434" y="115"/>
                      </a:cubicBezTo>
                      <a:cubicBezTo>
                        <a:pt x="432" y="94"/>
                        <a:pt x="433" y="72"/>
                        <a:pt x="433" y="48"/>
                      </a:cubicBezTo>
                      <a:cubicBezTo>
                        <a:pt x="337" y="55"/>
                        <a:pt x="255" y="90"/>
                        <a:pt x="184" y="152"/>
                      </a:cubicBezTo>
                      <a:cubicBezTo>
                        <a:pt x="188" y="156"/>
                        <a:pt x="191" y="160"/>
                        <a:pt x="195" y="163"/>
                      </a:cubicBezTo>
                      <a:cubicBezTo>
                        <a:pt x="207" y="176"/>
                        <a:pt x="220" y="189"/>
                        <a:pt x="233" y="202"/>
                      </a:cubicBezTo>
                      <a:cubicBezTo>
                        <a:pt x="244" y="213"/>
                        <a:pt x="244" y="227"/>
                        <a:pt x="234" y="236"/>
                      </a:cubicBezTo>
                      <a:cubicBezTo>
                        <a:pt x="225" y="246"/>
                        <a:pt x="211" y="245"/>
                        <a:pt x="200" y="234"/>
                      </a:cubicBezTo>
                      <a:cubicBezTo>
                        <a:pt x="196" y="230"/>
                        <a:pt x="192" y="226"/>
                        <a:pt x="188" y="223"/>
                      </a:cubicBezTo>
                      <a:cubicBezTo>
                        <a:pt x="176" y="210"/>
                        <a:pt x="164" y="198"/>
                        <a:pt x="151" y="184"/>
                      </a:cubicBezTo>
                      <a:cubicBezTo>
                        <a:pt x="88" y="258"/>
                        <a:pt x="53" y="339"/>
                        <a:pt x="48" y="435"/>
                      </a:cubicBezTo>
                      <a:cubicBezTo>
                        <a:pt x="56" y="435"/>
                        <a:pt x="62" y="435"/>
                        <a:pt x="68" y="435"/>
                      </a:cubicBezTo>
                      <a:cubicBezTo>
                        <a:pt x="85" y="435"/>
                        <a:pt x="103" y="434"/>
                        <a:pt x="120" y="435"/>
                      </a:cubicBezTo>
                      <a:cubicBezTo>
                        <a:pt x="135" y="436"/>
                        <a:pt x="143" y="445"/>
                        <a:pt x="142" y="458"/>
                      </a:cubicBezTo>
                      <a:cubicBezTo>
                        <a:pt x="142" y="471"/>
                        <a:pt x="133" y="480"/>
                        <a:pt x="119" y="481"/>
                      </a:cubicBezTo>
                      <a:cubicBezTo>
                        <a:pt x="114" y="482"/>
                        <a:pt x="108" y="481"/>
                        <a:pt x="102" y="481"/>
                      </a:cubicBezTo>
                      <a:cubicBezTo>
                        <a:pt x="84" y="481"/>
                        <a:pt x="66" y="481"/>
                        <a:pt x="47" y="481"/>
                      </a:cubicBezTo>
                      <a:cubicBezTo>
                        <a:pt x="54" y="578"/>
                        <a:pt x="88" y="660"/>
                        <a:pt x="151" y="732"/>
                      </a:cubicBezTo>
                      <a:cubicBezTo>
                        <a:pt x="168" y="714"/>
                        <a:pt x="184" y="698"/>
                        <a:pt x="200" y="682"/>
                      </a:cubicBezTo>
                      <a:cubicBezTo>
                        <a:pt x="208" y="673"/>
                        <a:pt x="218" y="670"/>
                        <a:pt x="229" y="676"/>
                      </a:cubicBezTo>
                      <a:cubicBezTo>
                        <a:pt x="244" y="684"/>
                        <a:pt x="245" y="702"/>
                        <a:pt x="233" y="715"/>
                      </a:cubicBezTo>
                      <a:cubicBezTo>
                        <a:pt x="217" y="731"/>
                        <a:pt x="201" y="747"/>
                        <a:pt x="184" y="764"/>
                      </a:cubicBezTo>
                      <a:cubicBezTo>
                        <a:pt x="256" y="827"/>
                        <a:pt x="338" y="861"/>
                        <a:pt x="433" y="868"/>
                      </a:cubicBezTo>
                      <a:cubicBezTo>
                        <a:pt x="433" y="861"/>
                        <a:pt x="433" y="856"/>
                        <a:pt x="433" y="850"/>
                      </a:cubicBezTo>
                      <a:cubicBezTo>
                        <a:pt x="433" y="832"/>
                        <a:pt x="433" y="813"/>
                        <a:pt x="434" y="795"/>
                      </a:cubicBezTo>
                      <a:cubicBezTo>
                        <a:pt x="434" y="782"/>
                        <a:pt x="442" y="773"/>
                        <a:pt x="455" y="772"/>
                      </a:cubicBezTo>
                      <a:cubicBezTo>
                        <a:pt x="468" y="772"/>
                        <a:pt x="476" y="778"/>
                        <a:pt x="479" y="791"/>
                      </a:cubicBezTo>
                      <a:cubicBezTo>
                        <a:pt x="480" y="795"/>
                        <a:pt x="480" y="800"/>
                        <a:pt x="480" y="805"/>
                      </a:cubicBezTo>
                      <a:cubicBezTo>
                        <a:pt x="480" y="826"/>
                        <a:pt x="480" y="846"/>
                        <a:pt x="480" y="868"/>
                      </a:cubicBezTo>
                      <a:cubicBezTo>
                        <a:pt x="576" y="861"/>
                        <a:pt x="658" y="827"/>
                        <a:pt x="730" y="7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4" name="Freeform 7">
                  <a:extLst>
                    <a:ext uri="{FF2B5EF4-FFF2-40B4-BE49-F238E27FC236}">
                      <a16:creationId xmlns:a16="http://schemas.microsoft.com/office/drawing/2014/main" id="{2D7AA1FA-2102-44CA-8486-DF0FA18E045E}"/>
                    </a:ext>
                  </a:extLst>
                </p:cNvPr>
                <p:cNvSpPr>
                  <a:spLocks/>
                </p:cNvSpPr>
                <p:nvPr/>
              </p:nvSpPr>
              <p:spPr bwMode="auto">
                <a:xfrm>
                  <a:off x="8454395" y="6970503"/>
                  <a:ext cx="123826" cy="166688"/>
                </a:xfrm>
                <a:custGeom>
                  <a:avLst/>
                  <a:gdLst>
                    <a:gd name="T0" fmla="*/ 0 w 223"/>
                    <a:gd name="T1" fmla="*/ 107 h 298"/>
                    <a:gd name="T2" fmla="*/ 0 w 223"/>
                    <a:gd name="T3" fmla="*/ 29 h 298"/>
                    <a:gd name="T4" fmla="*/ 23 w 223"/>
                    <a:gd name="T5" fmla="*/ 0 h 298"/>
                    <a:gd name="T6" fmla="*/ 47 w 223"/>
                    <a:gd name="T7" fmla="*/ 29 h 298"/>
                    <a:gd name="T8" fmla="*/ 47 w 223"/>
                    <a:gd name="T9" fmla="*/ 166 h 298"/>
                    <a:gd name="T10" fmla="*/ 59 w 223"/>
                    <a:gd name="T11" fmla="*/ 183 h 298"/>
                    <a:gd name="T12" fmla="*/ 201 w 223"/>
                    <a:gd name="T13" fmla="*/ 246 h 298"/>
                    <a:gd name="T14" fmla="*/ 220 w 223"/>
                    <a:gd name="T15" fmla="*/ 274 h 298"/>
                    <a:gd name="T16" fmla="*/ 184 w 223"/>
                    <a:gd name="T17" fmla="*/ 290 h 298"/>
                    <a:gd name="T18" fmla="*/ 55 w 223"/>
                    <a:gd name="T19" fmla="*/ 232 h 298"/>
                    <a:gd name="T20" fmla="*/ 18 w 223"/>
                    <a:gd name="T21" fmla="*/ 216 h 298"/>
                    <a:gd name="T22" fmla="*/ 0 w 223"/>
                    <a:gd name="T23" fmla="*/ 189 h 298"/>
                    <a:gd name="T24" fmla="*/ 0 w 223"/>
                    <a:gd name="T25" fmla="*/ 107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 h="298">
                      <a:moveTo>
                        <a:pt x="0" y="107"/>
                      </a:moveTo>
                      <a:cubicBezTo>
                        <a:pt x="0" y="81"/>
                        <a:pt x="0" y="55"/>
                        <a:pt x="0" y="29"/>
                      </a:cubicBezTo>
                      <a:cubicBezTo>
                        <a:pt x="0" y="10"/>
                        <a:pt x="9" y="0"/>
                        <a:pt x="23" y="0"/>
                      </a:cubicBezTo>
                      <a:cubicBezTo>
                        <a:pt x="39" y="0"/>
                        <a:pt x="47" y="10"/>
                        <a:pt x="47" y="29"/>
                      </a:cubicBezTo>
                      <a:cubicBezTo>
                        <a:pt x="47" y="75"/>
                        <a:pt x="48" y="120"/>
                        <a:pt x="47" y="166"/>
                      </a:cubicBezTo>
                      <a:cubicBezTo>
                        <a:pt x="47" y="175"/>
                        <a:pt x="50" y="180"/>
                        <a:pt x="59" y="183"/>
                      </a:cubicBezTo>
                      <a:cubicBezTo>
                        <a:pt x="106" y="204"/>
                        <a:pt x="154" y="225"/>
                        <a:pt x="201" y="246"/>
                      </a:cubicBezTo>
                      <a:cubicBezTo>
                        <a:pt x="213" y="252"/>
                        <a:pt x="223" y="259"/>
                        <a:pt x="220" y="274"/>
                      </a:cubicBezTo>
                      <a:cubicBezTo>
                        <a:pt x="218" y="291"/>
                        <a:pt x="202" y="298"/>
                        <a:pt x="184" y="290"/>
                      </a:cubicBezTo>
                      <a:cubicBezTo>
                        <a:pt x="141" y="271"/>
                        <a:pt x="98" y="251"/>
                        <a:pt x="55" y="232"/>
                      </a:cubicBezTo>
                      <a:cubicBezTo>
                        <a:pt x="42" y="227"/>
                        <a:pt x="30" y="221"/>
                        <a:pt x="18" y="216"/>
                      </a:cubicBezTo>
                      <a:cubicBezTo>
                        <a:pt x="6" y="211"/>
                        <a:pt x="0" y="202"/>
                        <a:pt x="0" y="189"/>
                      </a:cubicBezTo>
                      <a:cubicBezTo>
                        <a:pt x="0" y="162"/>
                        <a:pt x="0" y="134"/>
                        <a:pt x="0" y="10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grpSp>
      <p:grpSp>
        <p:nvGrpSpPr>
          <p:cNvPr id="90" name="Group 89">
            <a:extLst>
              <a:ext uri="{FF2B5EF4-FFF2-40B4-BE49-F238E27FC236}">
                <a16:creationId xmlns:a16="http://schemas.microsoft.com/office/drawing/2014/main" id="{7A26FB70-FCF6-3636-63B3-09816A8B1310}"/>
              </a:ext>
            </a:extLst>
          </p:cNvPr>
          <p:cNvGrpSpPr/>
          <p:nvPr/>
        </p:nvGrpSpPr>
        <p:grpSpPr>
          <a:xfrm>
            <a:off x="283847" y="4668708"/>
            <a:ext cx="11692272" cy="847947"/>
            <a:chOff x="283847" y="4691528"/>
            <a:chExt cx="11692272" cy="847947"/>
          </a:xfrm>
        </p:grpSpPr>
        <p:sp>
          <p:nvSpPr>
            <p:cNvPr id="26" name="TextBox 25">
              <a:extLst>
                <a:ext uri="{FF2B5EF4-FFF2-40B4-BE49-F238E27FC236}">
                  <a16:creationId xmlns:a16="http://schemas.microsoft.com/office/drawing/2014/main" id="{229EBAC5-853C-45F5-8EFB-4301D4E89C24}"/>
                </a:ext>
              </a:extLst>
            </p:cNvPr>
            <p:cNvSpPr txBox="1"/>
            <p:nvPr/>
          </p:nvSpPr>
          <p:spPr>
            <a:xfrm>
              <a:off x="283847" y="4841181"/>
              <a:ext cx="640080" cy="548640"/>
            </a:xfrm>
            <a:prstGeom prst="rect">
              <a:avLst/>
            </a:prstGeom>
            <a:noFill/>
          </p:spPr>
          <p:txBody>
            <a:bodyPr wrap="square" lIns="0" tIns="0" rIns="0" bIns="0" rtlCol="0" anchor="ctr">
              <a:noAutofit/>
            </a:bodyPr>
            <a:lstStyle/>
            <a:p>
              <a:pPr algn="ctr"/>
              <a:r>
                <a:rPr lang="en-IN" sz="8000" b="1" dirty="0">
                  <a:solidFill>
                    <a:schemeClr val="accent5"/>
                  </a:solidFill>
                </a:rPr>
                <a:t>R</a:t>
              </a:r>
            </a:p>
          </p:txBody>
        </p:sp>
        <p:grpSp>
          <p:nvGrpSpPr>
            <p:cNvPr id="84" name="Group 83">
              <a:extLst>
                <a:ext uri="{FF2B5EF4-FFF2-40B4-BE49-F238E27FC236}">
                  <a16:creationId xmlns:a16="http://schemas.microsoft.com/office/drawing/2014/main" id="{7E1FA1FC-98D3-73CF-02C4-5CFF247A3055}"/>
                </a:ext>
              </a:extLst>
            </p:cNvPr>
            <p:cNvGrpSpPr/>
            <p:nvPr/>
          </p:nvGrpSpPr>
          <p:grpSpPr>
            <a:xfrm>
              <a:off x="1167759" y="4691528"/>
              <a:ext cx="10808360" cy="847947"/>
              <a:chOff x="1167759" y="4691528"/>
              <a:chExt cx="10808360" cy="847947"/>
            </a:xfrm>
          </p:grpSpPr>
          <p:sp>
            <p:nvSpPr>
              <p:cNvPr id="21" name="Arrow: Pentagon 20">
                <a:extLst>
                  <a:ext uri="{FF2B5EF4-FFF2-40B4-BE49-F238E27FC236}">
                    <a16:creationId xmlns:a16="http://schemas.microsoft.com/office/drawing/2014/main" id="{67648D69-9499-4B2A-A90D-669E23E03ED6}"/>
                  </a:ext>
                </a:extLst>
              </p:cNvPr>
              <p:cNvSpPr/>
              <p:nvPr/>
            </p:nvSpPr>
            <p:spPr>
              <a:xfrm>
                <a:off x="1734783" y="4691528"/>
                <a:ext cx="10241336" cy="822960"/>
              </a:xfrm>
              <a:prstGeom prst="homePlat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Pentagon 5">
                <a:extLst>
                  <a:ext uri="{FF2B5EF4-FFF2-40B4-BE49-F238E27FC236}">
                    <a16:creationId xmlns:a16="http://schemas.microsoft.com/office/drawing/2014/main" id="{34F25A7B-537E-4D9E-B6BE-37DD90C75B55}"/>
                  </a:ext>
                </a:extLst>
              </p:cNvPr>
              <p:cNvSpPr/>
              <p:nvPr/>
            </p:nvSpPr>
            <p:spPr>
              <a:xfrm>
                <a:off x="1167759" y="4691528"/>
                <a:ext cx="2271976" cy="822960"/>
              </a:xfrm>
              <a:prstGeom prst="homePlate">
                <a:avLst>
                  <a:gd name="adj" fmla="val 2345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p>
            </p:txBody>
          </p:sp>
          <p:sp>
            <p:nvSpPr>
              <p:cNvPr id="13" name="Arrow: Pentagon 12">
                <a:extLst>
                  <a:ext uri="{FF2B5EF4-FFF2-40B4-BE49-F238E27FC236}">
                    <a16:creationId xmlns:a16="http://schemas.microsoft.com/office/drawing/2014/main" id="{BAC641E3-C311-497C-B82C-E753E1533B9E}"/>
                  </a:ext>
                </a:extLst>
              </p:cNvPr>
              <p:cNvSpPr/>
              <p:nvPr/>
            </p:nvSpPr>
            <p:spPr>
              <a:xfrm>
                <a:off x="11096099" y="4691528"/>
                <a:ext cx="880020" cy="822960"/>
              </a:xfrm>
              <a:prstGeom prst="homePlate">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TextBox 30">
                <a:extLst>
                  <a:ext uri="{FF2B5EF4-FFF2-40B4-BE49-F238E27FC236}">
                    <a16:creationId xmlns:a16="http://schemas.microsoft.com/office/drawing/2014/main" id="{31324F24-6D4F-4C9F-BB5C-2DEE664AF4CC}"/>
                  </a:ext>
                </a:extLst>
              </p:cNvPr>
              <p:cNvSpPr txBox="1"/>
              <p:nvPr/>
            </p:nvSpPr>
            <p:spPr>
              <a:xfrm>
                <a:off x="1399899" y="4842569"/>
                <a:ext cx="1807696" cy="520878"/>
              </a:xfrm>
              <a:prstGeom prst="rect">
                <a:avLst/>
              </a:prstGeom>
              <a:noFill/>
            </p:spPr>
            <p:txBody>
              <a:bodyPr wrap="square" lIns="0" tIns="0" rIns="0" bIns="0" rtlCol="0" anchor="ctr">
                <a:noAutofit/>
              </a:bodyPr>
              <a:lstStyle/>
              <a:p>
                <a:pPr algn="ctr"/>
                <a:r>
                  <a:rPr lang="en-IN" sz="2000" b="1" dirty="0">
                    <a:solidFill>
                      <a:schemeClr val="bg1"/>
                    </a:solidFill>
                  </a:rPr>
                  <a:t>Relevant</a:t>
                </a:r>
              </a:p>
            </p:txBody>
          </p:sp>
          <p:sp>
            <p:nvSpPr>
              <p:cNvPr id="36" name="TextBox 35">
                <a:extLst>
                  <a:ext uri="{FF2B5EF4-FFF2-40B4-BE49-F238E27FC236}">
                    <a16:creationId xmlns:a16="http://schemas.microsoft.com/office/drawing/2014/main" id="{A3442E20-7814-405C-9E12-D6588022D07E}"/>
                  </a:ext>
                </a:extLst>
              </p:cNvPr>
              <p:cNvSpPr txBox="1"/>
              <p:nvPr/>
            </p:nvSpPr>
            <p:spPr>
              <a:xfrm flipH="1">
                <a:off x="3558976" y="4784857"/>
                <a:ext cx="7562277" cy="754618"/>
              </a:xfrm>
              <a:prstGeom prst="rect">
                <a:avLst/>
              </a:prstGeom>
              <a:noFill/>
            </p:spPr>
            <p:txBody>
              <a:bodyPr wrap="square" lIns="0" tIns="0" rIns="0" bIns="0" rtlCol="0" anchor="ctr">
                <a:noAutofit/>
              </a:bodyPr>
              <a:lstStyle/>
              <a:p>
                <a:r>
                  <a:rPr lang="en-US" sz="2000" dirty="0"/>
                  <a:t>Should be relevant to the learner's needs, interests, and career goals, and aligned with the course, program and institutional learning content.</a:t>
                </a:r>
                <a:endParaRPr lang="en-US" sz="3200" dirty="0">
                  <a:solidFill>
                    <a:schemeClr val="tx1">
                      <a:lumMod val="85000"/>
                      <a:lumOff val="15000"/>
                    </a:schemeClr>
                  </a:solidFill>
                  <a:latin typeface="Segoe UI" panose="020B0502040204020203" pitchFamily="34" charset="0"/>
                  <a:ea typeface="Calibri Light" charset="0"/>
                  <a:cs typeface="Segoe UI" panose="020B0502040204020203" pitchFamily="34" charset="0"/>
                </a:endParaRPr>
              </a:p>
            </p:txBody>
          </p:sp>
          <p:grpSp>
            <p:nvGrpSpPr>
              <p:cNvPr id="65" name="Group 64">
                <a:extLst>
                  <a:ext uri="{FF2B5EF4-FFF2-40B4-BE49-F238E27FC236}">
                    <a16:creationId xmlns:a16="http://schemas.microsoft.com/office/drawing/2014/main" id="{284E7F18-91A2-4128-8566-5FA55D394B17}"/>
                  </a:ext>
                </a:extLst>
              </p:cNvPr>
              <p:cNvGrpSpPr/>
              <p:nvPr/>
            </p:nvGrpSpPr>
            <p:grpSpPr>
              <a:xfrm>
                <a:off x="11242514" y="4789140"/>
                <a:ext cx="616796" cy="616796"/>
                <a:chOff x="7696200" y="6742113"/>
                <a:chExt cx="863601" cy="863601"/>
              </a:xfrm>
              <a:solidFill>
                <a:schemeClr val="bg1"/>
              </a:solidFill>
            </p:grpSpPr>
            <p:sp>
              <p:nvSpPr>
                <p:cNvPr id="55" name="Freeform 8">
                  <a:extLst>
                    <a:ext uri="{FF2B5EF4-FFF2-40B4-BE49-F238E27FC236}">
                      <a16:creationId xmlns:a16="http://schemas.microsoft.com/office/drawing/2014/main" id="{B41E1F18-D071-4700-B861-D40AA99D8A66}"/>
                    </a:ext>
                  </a:extLst>
                </p:cNvPr>
                <p:cNvSpPr>
                  <a:spLocks noEditPoints="1"/>
                </p:cNvSpPr>
                <p:nvPr/>
              </p:nvSpPr>
              <p:spPr bwMode="auto">
                <a:xfrm>
                  <a:off x="7859713" y="6905626"/>
                  <a:ext cx="700088" cy="700088"/>
                </a:xfrm>
                <a:custGeom>
                  <a:avLst/>
                  <a:gdLst>
                    <a:gd name="T0" fmla="*/ 56 w 1245"/>
                    <a:gd name="T1" fmla="*/ 1241 h 1245"/>
                    <a:gd name="T2" fmla="*/ 0 w 1245"/>
                    <a:gd name="T3" fmla="*/ 627 h 1245"/>
                    <a:gd name="T4" fmla="*/ 210 w 1245"/>
                    <a:gd name="T5" fmla="*/ 600 h 1245"/>
                    <a:gd name="T6" fmla="*/ 274 w 1245"/>
                    <a:gd name="T7" fmla="*/ 432 h 1245"/>
                    <a:gd name="T8" fmla="*/ 435 w 1245"/>
                    <a:gd name="T9" fmla="*/ 599 h 1245"/>
                    <a:gd name="T10" fmla="*/ 600 w 1245"/>
                    <a:gd name="T11" fmla="*/ 584 h 1245"/>
                    <a:gd name="T12" fmla="*/ 631 w 1245"/>
                    <a:gd name="T13" fmla="*/ 390 h 1245"/>
                    <a:gd name="T14" fmla="*/ 780 w 1245"/>
                    <a:gd name="T15" fmla="*/ 323 h 1245"/>
                    <a:gd name="T16" fmla="*/ 630 w 1245"/>
                    <a:gd name="T17" fmla="*/ 255 h 1245"/>
                    <a:gd name="T18" fmla="*/ 600 w 1245"/>
                    <a:gd name="T19" fmla="*/ 29 h 1245"/>
                    <a:gd name="T20" fmla="*/ 1159 w 1245"/>
                    <a:gd name="T21" fmla="*/ 0 h 1245"/>
                    <a:gd name="T22" fmla="*/ 1245 w 1245"/>
                    <a:gd name="T23" fmla="*/ 1160 h 1245"/>
                    <a:gd name="T24" fmla="*/ 1179 w 1245"/>
                    <a:gd name="T25" fmla="*/ 1245 h 1245"/>
                    <a:gd name="T26" fmla="*/ 45 w 1245"/>
                    <a:gd name="T27" fmla="*/ 645 h 1245"/>
                    <a:gd name="T28" fmla="*/ 45 w 1245"/>
                    <a:gd name="T29" fmla="*/ 1153 h 1245"/>
                    <a:gd name="T30" fmla="*/ 584 w 1245"/>
                    <a:gd name="T31" fmla="*/ 1200 h 1245"/>
                    <a:gd name="T32" fmla="*/ 599 w 1245"/>
                    <a:gd name="T33" fmla="*/ 1035 h 1245"/>
                    <a:gd name="T34" fmla="*/ 427 w 1245"/>
                    <a:gd name="T35" fmla="*/ 961 h 1245"/>
                    <a:gd name="T36" fmla="*/ 533 w 1245"/>
                    <a:gd name="T37" fmla="*/ 810 h 1245"/>
                    <a:gd name="T38" fmla="*/ 599 w 1245"/>
                    <a:gd name="T39" fmla="*/ 645 h 1245"/>
                    <a:gd name="T40" fmla="*/ 420 w 1245"/>
                    <a:gd name="T41" fmla="*/ 645 h 1245"/>
                    <a:gd name="T42" fmla="*/ 390 w 1245"/>
                    <a:gd name="T43" fmla="*/ 534 h 1245"/>
                    <a:gd name="T44" fmla="*/ 255 w 1245"/>
                    <a:gd name="T45" fmla="*/ 534 h 1245"/>
                    <a:gd name="T46" fmla="*/ 217 w 1245"/>
                    <a:gd name="T47" fmla="*/ 645 h 1245"/>
                    <a:gd name="T48" fmla="*/ 645 w 1245"/>
                    <a:gd name="T49" fmla="*/ 1200 h 1245"/>
                    <a:gd name="T50" fmla="*/ 1152 w 1245"/>
                    <a:gd name="T51" fmla="*/ 1200 h 1245"/>
                    <a:gd name="T52" fmla="*/ 1200 w 1245"/>
                    <a:gd name="T53" fmla="*/ 662 h 1245"/>
                    <a:gd name="T54" fmla="*/ 1035 w 1245"/>
                    <a:gd name="T55" fmla="*/ 646 h 1245"/>
                    <a:gd name="T56" fmla="*/ 996 w 1245"/>
                    <a:gd name="T57" fmla="*/ 798 h 1245"/>
                    <a:gd name="T58" fmla="*/ 810 w 1245"/>
                    <a:gd name="T59" fmla="*/ 715 h 1245"/>
                    <a:gd name="T60" fmla="*/ 645 w 1245"/>
                    <a:gd name="T61" fmla="*/ 646 h 1245"/>
                    <a:gd name="T62" fmla="*/ 617 w 1245"/>
                    <a:gd name="T63" fmla="*/ 855 h 1245"/>
                    <a:gd name="T64" fmla="*/ 465 w 1245"/>
                    <a:gd name="T65" fmla="*/ 923 h 1245"/>
                    <a:gd name="T66" fmla="*/ 613 w 1245"/>
                    <a:gd name="T67" fmla="*/ 990 h 1245"/>
                    <a:gd name="T68" fmla="*/ 645 w 1245"/>
                    <a:gd name="T69" fmla="*/ 1200 h 1245"/>
                    <a:gd name="T70" fmla="*/ 708 w 1245"/>
                    <a:gd name="T71" fmla="*/ 210 h 1245"/>
                    <a:gd name="T72" fmla="*/ 708 w 1245"/>
                    <a:gd name="T73" fmla="*/ 435 h 1245"/>
                    <a:gd name="T74" fmla="*/ 646 w 1245"/>
                    <a:gd name="T75" fmla="*/ 600 h 1245"/>
                    <a:gd name="T76" fmla="*/ 827 w 1245"/>
                    <a:gd name="T77" fmla="*/ 600 h 1245"/>
                    <a:gd name="T78" fmla="*/ 855 w 1245"/>
                    <a:gd name="T79" fmla="*/ 711 h 1245"/>
                    <a:gd name="T80" fmla="*/ 990 w 1245"/>
                    <a:gd name="T81" fmla="*/ 711 h 1245"/>
                    <a:gd name="T82" fmla="*/ 1020 w 1245"/>
                    <a:gd name="T83" fmla="*/ 600 h 1245"/>
                    <a:gd name="T84" fmla="*/ 1200 w 1245"/>
                    <a:gd name="T85" fmla="*/ 600 h 1245"/>
                    <a:gd name="T86" fmla="*/ 1200 w 1245"/>
                    <a:gd name="T87" fmla="*/ 92 h 1245"/>
                    <a:gd name="T88" fmla="*/ 662 w 1245"/>
                    <a:gd name="T89" fmla="*/ 45 h 1245"/>
                    <a:gd name="T90" fmla="*/ 646 w 1245"/>
                    <a:gd name="T91" fmla="*/ 210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5" h="1245">
                      <a:moveTo>
                        <a:pt x="66" y="1245"/>
                      </a:moveTo>
                      <a:cubicBezTo>
                        <a:pt x="63" y="1244"/>
                        <a:pt x="59" y="1242"/>
                        <a:pt x="56" y="1241"/>
                      </a:cubicBezTo>
                      <a:cubicBezTo>
                        <a:pt x="22" y="1228"/>
                        <a:pt x="0" y="1199"/>
                        <a:pt x="0" y="1163"/>
                      </a:cubicBezTo>
                      <a:cubicBezTo>
                        <a:pt x="0" y="984"/>
                        <a:pt x="0" y="806"/>
                        <a:pt x="0" y="627"/>
                      </a:cubicBezTo>
                      <a:cubicBezTo>
                        <a:pt x="0" y="608"/>
                        <a:pt x="9" y="600"/>
                        <a:pt x="28" y="600"/>
                      </a:cubicBezTo>
                      <a:cubicBezTo>
                        <a:pt x="88" y="600"/>
                        <a:pt x="148" y="600"/>
                        <a:pt x="210" y="600"/>
                      </a:cubicBezTo>
                      <a:cubicBezTo>
                        <a:pt x="210" y="576"/>
                        <a:pt x="209" y="553"/>
                        <a:pt x="210" y="530"/>
                      </a:cubicBezTo>
                      <a:cubicBezTo>
                        <a:pt x="212" y="485"/>
                        <a:pt x="234" y="452"/>
                        <a:pt x="274" y="432"/>
                      </a:cubicBezTo>
                      <a:cubicBezTo>
                        <a:pt x="347" y="396"/>
                        <a:pt x="433" y="448"/>
                        <a:pt x="435" y="530"/>
                      </a:cubicBezTo>
                      <a:cubicBezTo>
                        <a:pt x="436" y="553"/>
                        <a:pt x="435" y="576"/>
                        <a:pt x="435" y="599"/>
                      </a:cubicBezTo>
                      <a:cubicBezTo>
                        <a:pt x="490" y="599"/>
                        <a:pt x="544" y="599"/>
                        <a:pt x="600" y="599"/>
                      </a:cubicBezTo>
                      <a:cubicBezTo>
                        <a:pt x="600" y="594"/>
                        <a:pt x="600" y="589"/>
                        <a:pt x="600" y="584"/>
                      </a:cubicBezTo>
                      <a:cubicBezTo>
                        <a:pt x="600" y="529"/>
                        <a:pt x="600" y="475"/>
                        <a:pt x="600" y="421"/>
                      </a:cubicBezTo>
                      <a:cubicBezTo>
                        <a:pt x="600" y="397"/>
                        <a:pt x="607" y="390"/>
                        <a:pt x="631" y="390"/>
                      </a:cubicBezTo>
                      <a:cubicBezTo>
                        <a:pt x="657" y="390"/>
                        <a:pt x="684" y="391"/>
                        <a:pt x="710" y="390"/>
                      </a:cubicBezTo>
                      <a:cubicBezTo>
                        <a:pt x="750" y="390"/>
                        <a:pt x="780" y="361"/>
                        <a:pt x="780" y="323"/>
                      </a:cubicBezTo>
                      <a:cubicBezTo>
                        <a:pt x="780" y="286"/>
                        <a:pt x="750" y="256"/>
                        <a:pt x="711" y="255"/>
                      </a:cubicBezTo>
                      <a:cubicBezTo>
                        <a:pt x="684" y="255"/>
                        <a:pt x="657" y="255"/>
                        <a:pt x="630" y="255"/>
                      </a:cubicBezTo>
                      <a:cubicBezTo>
                        <a:pt x="608" y="255"/>
                        <a:pt x="600" y="248"/>
                        <a:pt x="600" y="227"/>
                      </a:cubicBezTo>
                      <a:cubicBezTo>
                        <a:pt x="600" y="161"/>
                        <a:pt x="600" y="95"/>
                        <a:pt x="600" y="29"/>
                      </a:cubicBezTo>
                      <a:cubicBezTo>
                        <a:pt x="600" y="8"/>
                        <a:pt x="608" y="0"/>
                        <a:pt x="629" y="0"/>
                      </a:cubicBezTo>
                      <a:cubicBezTo>
                        <a:pt x="806" y="0"/>
                        <a:pt x="982" y="0"/>
                        <a:pt x="1159" y="0"/>
                      </a:cubicBezTo>
                      <a:cubicBezTo>
                        <a:pt x="1210" y="0"/>
                        <a:pt x="1245" y="35"/>
                        <a:pt x="1245" y="86"/>
                      </a:cubicBezTo>
                      <a:cubicBezTo>
                        <a:pt x="1245" y="444"/>
                        <a:pt x="1245" y="802"/>
                        <a:pt x="1245" y="1160"/>
                      </a:cubicBezTo>
                      <a:cubicBezTo>
                        <a:pt x="1245" y="1200"/>
                        <a:pt x="1223" y="1229"/>
                        <a:pt x="1185" y="1242"/>
                      </a:cubicBezTo>
                      <a:cubicBezTo>
                        <a:pt x="1183" y="1243"/>
                        <a:pt x="1181" y="1244"/>
                        <a:pt x="1179" y="1245"/>
                      </a:cubicBezTo>
                      <a:cubicBezTo>
                        <a:pt x="808" y="1245"/>
                        <a:pt x="437" y="1245"/>
                        <a:pt x="66" y="1245"/>
                      </a:cubicBezTo>
                      <a:close/>
                      <a:moveTo>
                        <a:pt x="45" y="645"/>
                      </a:moveTo>
                      <a:cubicBezTo>
                        <a:pt x="45" y="652"/>
                        <a:pt x="45" y="657"/>
                        <a:pt x="45" y="662"/>
                      </a:cubicBezTo>
                      <a:cubicBezTo>
                        <a:pt x="45" y="825"/>
                        <a:pt x="45" y="989"/>
                        <a:pt x="45" y="1153"/>
                      </a:cubicBezTo>
                      <a:cubicBezTo>
                        <a:pt x="45" y="1187"/>
                        <a:pt x="59" y="1200"/>
                        <a:pt x="93" y="1200"/>
                      </a:cubicBezTo>
                      <a:cubicBezTo>
                        <a:pt x="256" y="1200"/>
                        <a:pt x="420" y="1200"/>
                        <a:pt x="584" y="1200"/>
                      </a:cubicBezTo>
                      <a:cubicBezTo>
                        <a:pt x="589" y="1200"/>
                        <a:pt x="594" y="1200"/>
                        <a:pt x="599" y="1200"/>
                      </a:cubicBezTo>
                      <a:cubicBezTo>
                        <a:pt x="599" y="1145"/>
                        <a:pt x="599" y="1090"/>
                        <a:pt x="599" y="1035"/>
                      </a:cubicBezTo>
                      <a:cubicBezTo>
                        <a:pt x="575" y="1035"/>
                        <a:pt x="552" y="1036"/>
                        <a:pt x="530" y="1035"/>
                      </a:cubicBezTo>
                      <a:cubicBezTo>
                        <a:pt x="483" y="1034"/>
                        <a:pt x="442" y="1004"/>
                        <a:pt x="427" y="961"/>
                      </a:cubicBezTo>
                      <a:cubicBezTo>
                        <a:pt x="411" y="918"/>
                        <a:pt x="423" y="870"/>
                        <a:pt x="458" y="839"/>
                      </a:cubicBezTo>
                      <a:cubicBezTo>
                        <a:pt x="479" y="820"/>
                        <a:pt x="504" y="811"/>
                        <a:pt x="533" y="810"/>
                      </a:cubicBezTo>
                      <a:cubicBezTo>
                        <a:pt x="555" y="810"/>
                        <a:pt x="578" y="810"/>
                        <a:pt x="599" y="810"/>
                      </a:cubicBezTo>
                      <a:cubicBezTo>
                        <a:pt x="599" y="754"/>
                        <a:pt x="599" y="700"/>
                        <a:pt x="599" y="645"/>
                      </a:cubicBezTo>
                      <a:cubicBezTo>
                        <a:pt x="593" y="645"/>
                        <a:pt x="588" y="645"/>
                        <a:pt x="582" y="645"/>
                      </a:cubicBezTo>
                      <a:cubicBezTo>
                        <a:pt x="528" y="645"/>
                        <a:pt x="474" y="645"/>
                        <a:pt x="420" y="645"/>
                      </a:cubicBezTo>
                      <a:cubicBezTo>
                        <a:pt x="397" y="645"/>
                        <a:pt x="390" y="638"/>
                        <a:pt x="390" y="615"/>
                      </a:cubicBezTo>
                      <a:cubicBezTo>
                        <a:pt x="390" y="588"/>
                        <a:pt x="390" y="561"/>
                        <a:pt x="390" y="534"/>
                      </a:cubicBezTo>
                      <a:cubicBezTo>
                        <a:pt x="390" y="495"/>
                        <a:pt x="360" y="466"/>
                        <a:pt x="323" y="465"/>
                      </a:cubicBezTo>
                      <a:cubicBezTo>
                        <a:pt x="285" y="465"/>
                        <a:pt x="256" y="495"/>
                        <a:pt x="255" y="534"/>
                      </a:cubicBezTo>
                      <a:cubicBezTo>
                        <a:pt x="255" y="558"/>
                        <a:pt x="255" y="582"/>
                        <a:pt x="255" y="606"/>
                      </a:cubicBezTo>
                      <a:cubicBezTo>
                        <a:pt x="255" y="641"/>
                        <a:pt x="251" y="645"/>
                        <a:pt x="217" y="645"/>
                      </a:cubicBezTo>
                      <a:cubicBezTo>
                        <a:pt x="160" y="645"/>
                        <a:pt x="104" y="645"/>
                        <a:pt x="45" y="645"/>
                      </a:cubicBezTo>
                      <a:close/>
                      <a:moveTo>
                        <a:pt x="645" y="1200"/>
                      </a:moveTo>
                      <a:cubicBezTo>
                        <a:pt x="652" y="1200"/>
                        <a:pt x="657" y="1200"/>
                        <a:pt x="662" y="1200"/>
                      </a:cubicBezTo>
                      <a:cubicBezTo>
                        <a:pt x="825" y="1200"/>
                        <a:pt x="989" y="1200"/>
                        <a:pt x="1152" y="1200"/>
                      </a:cubicBezTo>
                      <a:cubicBezTo>
                        <a:pt x="1187" y="1200"/>
                        <a:pt x="1200" y="1187"/>
                        <a:pt x="1200" y="1152"/>
                      </a:cubicBezTo>
                      <a:cubicBezTo>
                        <a:pt x="1200" y="989"/>
                        <a:pt x="1200" y="826"/>
                        <a:pt x="1200" y="662"/>
                      </a:cubicBezTo>
                      <a:cubicBezTo>
                        <a:pt x="1200" y="657"/>
                        <a:pt x="1200" y="652"/>
                        <a:pt x="1200" y="646"/>
                      </a:cubicBezTo>
                      <a:cubicBezTo>
                        <a:pt x="1144" y="646"/>
                        <a:pt x="1090" y="646"/>
                        <a:pt x="1035" y="646"/>
                      </a:cubicBezTo>
                      <a:cubicBezTo>
                        <a:pt x="1035" y="670"/>
                        <a:pt x="1035" y="692"/>
                        <a:pt x="1035" y="715"/>
                      </a:cubicBezTo>
                      <a:cubicBezTo>
                        <a:pt x="1034" y="748"/>
                        <a:pt x="1021" y="776"/>
                        <a:pt x="996" y="798"/>
                      </a:cubicBezTo>
                      <a:cubicBezTo>
                        <a:pt x="960" y="828"/>
                        <a:pt x="920" y="834"/>
                        <a:pt x="877" y="815"/>
                      </a:cubicBezTo>
                      <a:cubicBezTo>
                        <a:pt x="835" y="796"/>
                        <a:pt x="812" y="762"/>
                        <a:pt x="810" y="715"/>
                      </a:cubicBezTo>
                      <a:cubicBezTo>
                        <a:pt x="809" y="692"/>
                        <a:pt x="810" y="669"/>
                        <a:pt x="810" y="646"/>
                      </a:cubicBezTo>
                      <a:cubicBezTo>
                        <a:pt x="754" y="646"/>
                        <a:pt x="700" y="646"/>
                        <a:pt x="645" y="646"/>
                      </a:cubicBezTo>
                      <a:cubicBezTo>
                        <a:pt x="645" y="707"/>
                        <a:pt x="645" y="767"/>
                        <a:pt x="645" y="827"/>
                      </a:cubicBezTo>
                      <a:cubicBezTo>
                        <a:pt x="645" y="847"/>
                        <a:pt x="637" y="855"/>
                        <a:pt x="617" y="855"/>
                      </a:cubicBezTo>
                      <a:cubicBezTo>
                        <a:pt x="590" y="855"/>
                        <a:pt x="562" y="855"/>
                        <a:pt x="535" y="855"/>
                      </a:cubicBezTo>
                      <a:cubicBezTo>
                        <a:pt x="495" y="856"/>
                        <a:pt x="465" y="885"/>
                        <a:pt x="465" y="923"/>
                      </a:cubicBezTo>
                      <a:cubicBezTo>
                        <a:pt x="465" y="961"/>
                        <a:pt x="495" y="990"/>
                        <a:pt x="535" y="990"/>
                      </a:cubicBezTo>
                      <a:cubicBezTo>
                        <a:pt x="561" y="990"/>
                        <a:pt x="587" y="990"/>
                        <a:pt x="613" y="990"/>
                      </a:cubicBezTo>
                      <a:cubicBezTo>
                        <a:pt x="639" y="990"/>
                        <a:pt x="645" y="997"/>
                        <a:pt x="645" y="1023"/>
                      </a:cubicBezTo>
                      <a:cubicBezTo>
                        <a:pt x="645" y="1081"/>
                        <a:pt x="645" y="1140"/>
                        <a:pt x="645" y="1200"/>
                      </a:cubicBezTo>
                      <a:close/>
                      <a:moveTo>
                        <a:pt x="646" y="210"/>
                      </a:moveTo>
                      <a:cubicBezTo>
                        <a:pt x="667" y="210"/>
                        <a:pt x="687" y="210"/>
                        <a:pt x="708" y="210"/>
                      </a:cubicBezTo>
                      <a:cubicBezTo>
                        <a:pt x="774" y="211"/>
                        <a:pt x="825" y="260"/>
                        <a:pt x="825" y="323"/>
                      </a:cubicBezTo>
                      <a:cubicBezTo>
                        <a:pt x="825" y="387"/>
                        <a:pt x="775" y="435"/>
                        <a:pt x="708" y="435"/>
                      </a:cubicBezTo>
                      <a:cubicBezTo>
                        <a:pt x="687" y="435"/>
                        <a:pt x="667" y="435"/>
                        <a:pt x="646" y="435"/>
                      </a:cubicBezTo>
                      <a:cubicBezTo>
                        <a:pt x="646" y="491"/>
                        <a:pt x="646" y="545"/>
                        <a:pt x="646" y="600"/>
                      </a:cubicBezTo>
                      <a:cubicBezTo>
                        <a:pt x="652" y="600"/>
                        <a:pt x="658" y="600"/>
                        <a:pt x="663" y="600"/>
                      </a:cubicBezTo>
                      <a:cubicBezTo>
                        <a:pt x="718" y="600"/>
                        <a:pt x="772" y="600"/>
                        <a:pt x="827" y="600"/>
                      </a:cubicBezTo>
                      <a:cubicBezTo>
                        <a:pt x="847" y="600"/>
                        <a:pt x="855" y="608"/>
                        <a:pt x="855" y="628"/>
                      </a:cubicBezTo>
                      <a:cubicBezTo>
                        <a:pt x="855" y="656"/>
                        <a:pt x="855" y="683"/>
                        <a:pt x="855" y="711"/>
                      </a:cubicBezTo>
                      <a:cubicBezTo>
                        <a:pt x="856" y="750"/>
                        <a:pt x="885" y="780"/>
                        <a:pt x="923" y="780"/>
                      </a:cubicBezTo>
                      <a:cubicBezTo>
                        <a:pt x="960" y="780"/>
                        <a:pt x="990" y="750"/>
                        <a:pt x="990" y="711"/>
                      </a:cubicBezTo>
                      <a:cubicBezTo>
                        <a:pt x="990" y="684"/>
                        <a:pt x="990" y="657"/>
                        <a:pt x="990" y="630"/>
                      </a:cubicBezTo>
                      <a:cubicBezTo>
                        <a:pt x="990" y="608"/>
                        <a:pt x="998" y="600"/>
                        <a:pt x="1020" y="600"/>
                      </a:cubicBezTo>
                      <a:cubicBezTo>
                        <a:pt x="1074" y="600"/>
                        <a:pt x="1129" y="600"/>
                        <a:pt x="1183" y="600"/>
                      </a:cubicBezTo>
                      <a:cubicBezTo>
                        <a:pt x="1189" y="600"/>
                        <a:pt x="1194" y="600"/>
                        <a:pt x="1200" y="600"/>
                      </a:cubicBezTo>
                      <a:cubicBezTo>
                        <a:pt x="1200" y="594"/>
                        <a:pt x="1200" y="589"/>
                        <a:pt x="1200" y="585"/>
                      </a:cubicBezTo>
                      <a:cubicBezTo>
                        <a:pt x="1200" y="421"/>
                        <a:pt x="1200" y="256"/>
                        <a:pt x="1200" y="92"/>
                      </a:cubicBezTo>
                      <a:cubicBezTo>
                        <a:pt x="1200" y="59"/>
                        <a:pt x="1186" y="45"/>
                        <a:pt x="1154" y="45"/>
                      </a:cubicBezTo>
                      <a:cubicBezTo>
                        <a:pt x="990" y="45"/>
                        <a:pt x="826" y="45"/>
                        <a:pt x="662" y="45"/>
                      </a:cubicBezTo>
                      <a:cubicBezTo>
                        <a:pt x="656" y="45"/>
                        <a:pt x="651" y="45"/>
                        <a:pt x="646" y="45"/>
                      </a:cubicBezTo>
                      <a:cubicBezTo>
                        <a:pt x="646" y="101"/>
                        <a:pt x="646" y="155"/>
                        <a:pt x="646" y="2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6" name="Freeform 9">
                  <a:extLst>
                    <a:ext uri="{FF2B5EF4-FFF2-40B4-BE49-F238E27FC236}">
                      <a16:creationId xmlns:a16="http://schemas.microsoft.com/office/drawing/2014/main" id="{411C2C7B-62FF-4BA3-8AC8-DAAA3082BD78}"/>
                    </a:ext>
                  </a:extLst>
                </p:cNvPr>
                <p:cNvSpPr>
                  <a:spLocks noEditPoints="1"/>
                </p:cNvSpPr>
                <p:nvPr/>
              </p:nvSpPr>
              <p:spPr bwMode="auto">
                <a:xfrm>
                  <a:off x="7696200" y="6742113"/>
                  <a:ext cx="463550" cy="363538"/>
                </a:xfrm>
                <a:custGeom>
                  <a:avLst/>
                  <a:gdLst>
                    <a:gd name="T0" fmla="*/ 630 w 826"/>
                    <a:gd name="T1" fmla="*/ 0 h 646"/>
                    <a:gd name="T2" fmla="*/ 645 w 826"/>
                    <a:gd name="T3" fmla="*/ 32 h 646"/>
                    <a:gd name="T4" fmla="*/ 645 w 826"/>
                    <a:gd name="T5" fmla="*/ 192 h 646"/>
                    <a:gd name="T6" fmla="*/ 645 w 826"/>
                    <a:gd name="T7" fmla="*/ 210 h 646"/>
                    <a:gd name="T8" fmla="*/ 715 w 826"/>
                    <a:gd name="T9" fmla="*/ 211 h 646"/>
                    <a:gd name="T10" fmla="*/ 825 w 826"/>
                    <a:gd name="T11" fmla="*/ 324 h 646"/>
                    <a:gd name="T12" fmla="*/ 717 w 826"/>
                    <a:gd name="T13" fmla="*/ 435 h 646"/>
                    <a:gd name="T14" fmla="*/ 645 w 826"/>
                    <a:gd name="T15" fmla="*/ 435 h 646"/>
                    <a:gd name="T16" fmla="*/ 645 w 826"/>
                    <a:gd name="T17" fmla="*/ 453 h 646"/>
                    <a:gd name="T18" fmla="*/ 645 w 826"/>
                    <a:gd name="T19" fmla="*/ 616 h 646"/>
                    <a:gd name="T20" fmla="*/ 617 w 826"/>
                    <a:gd name="T21" fmla="*/ 645 h 646"/>
                    <a:gd name="T22" fmla="*/ 419 w 826"/>
                    <a:gd name="T23" fmla="*/ 645 h 646"/>
                    <a:gd name="T24" fmla="*/ 390 w 826"/>
                    <a:gd name="T25" fmla="*/ 617 h 646"/>
                    <a:gd name="T26" fmla="*/ 390 w 826"/>
                    <a:gd name="T27" fmla="*/ 535 h 646"/>
                    <a:gd name="T28" fmla="*/ 323 w 826"/>
                    <a:gd name="T29" fmla="*/ 465 h 646"/>
                    <a:gd name="T30" fmla="*/ 255 w 826"/>
                    <a:gd name="T31" fmla="*/ 535 h 646"/>
                    <a:gd name="T32" fmla="*/ 255 w 826"/>
                    <a:gd name="T33" fmla="*/ 617 h 646"/>
                    <a:gd name="T34" fmla="*/ 227 w 826"/>
                    <a:gd name="T35" fmla="*/ 645 h 646"/>
                    <a:gd name="T36" fmla="*/ 30 w 826"/>
                    <a:gd name="T37" fmla="*/ 646 h 646"/>
                    <a:gd name="T38" fmla="*/ 0 w 826"/>
                    <a:gd name="T39" fmla="*/ 630 h 646"/>
                    <a:gd name="T40" fmla="*/ 0 w 826"/>
                    <a:gd name="T41" fmla="*/ 66 h 646"/>
                    <a:gd name="T42" fmla="*/ 66 w 826"/>
                    <a:gd name="T43" fmla="*/ 0 h 646"/>
                    <a:gd name="T44" fmla="*/ 630 w 826"/>
                    <a:gd name="T45" fmla="*/ 0 h 646"/>
                    <a:gd name="T46" fmla="*/ 600 w 826"/>
                    <a:gd name="T47" fmla="*/ 45 h 646"/>
                    <a:gd name="T48" fmla="*/ 584 w 826"/>
                    <a:gd name="T49" fmla="*/ 45 h 646"/>
                    <a:gd name="T50" fmla="*/ 93 w 826"/>
                    <a:gd name="T51" fmla="*/ 45 h 646"/>
                    <a:gd name="T52" fmla="*/ 45 w 826"/>
                    <a:gd name="T53" fmla="*/ 93 h 646"/>
                    <a:gd name="T54" fmla="*/ 45 w 826"/>
                    <a:gd name="T55" fmla="*/ 584 h 646"/>
                    <a:gd name="T56" fmla="*/ 45 w 826"/>
                    <a:gd name="T57" fmla="*/ 600 h 646"/>
                    <a:gd name="T58" fmla="*/ 128 w 826"/>
                    <a:gd name="T59" fmla="*/ 600 h 646"/>
                    <a:gd name="T60" fmla="*/ 210 w 826"/>
                    <a:gd name="T61" fmla="*/ 600 h 646"/>
                    <a:gd name="T62" fmla="*/ 210 w 826"/>
                    <a:gd name="T63" fmla="*/ 529 h 646"/>
                    <a:gd name="T64" fmla="*/ 321 w 826"/>
                    <a:gd name="T65" fmla="*/ 420 h 646"/>
                    <a:gd name="T66" fmla="*/ 435 w 826"/>
                    <a:gd name="T67" fmla="*/ 531 h 646"/>
                    <a:gd name="T68" fmla="*/ 435 w 826"/>
                    <a:gd name="T69" fmla="*/ 599 h 646"/>
                    <a:gd name="T70" fmla="*/ 600 w 826"/>
                    <a:gd name="T71" fmla="*/ 599 h 646"/>
                    <a:gd name="T72" fmla="*/ 600 w 826"/>
                    <a:gd name="T73" fmla="*/ 420 h 646"/>
                    <a:gd name="T74" fmla="*/ 629 w 826"/>
                    <a:gd name="T75" fmla="*/ 390 h 646"/>
                    <a:gd name="T76" fmla="*/ 710 w 826"/>
                    <a:gd name="T77" fmla="*/ 390 h 646"/>
                    <a:gd name="T78" fmla="*/ 780 w 826"/>
                    <a:gd name="T79" fmla="*/ 324 h 646"/>
                    <a:gd name="T80" fmla="*/ 710 w 826"/>
                    <a:gd name="T81" fmla="*/ 255 h 646"/>
                    <a:gd name="T82" fmla="*/ 633 w 826"/>
                    <a:gd name="T83" fmla="*/ 255 h 646"/>
                    <a:gd name="T84" fmla="*/ 600 w 826"/>
                    <a:gd name="T85" fmla="*/ 223 h 646"/>
                    <a:gd name="T86" fmla="*/ 600 w 826"/>
                    <a:gd name="T87" fmla="*/ 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646">
                      <a:moveTo>
                        <a:pt x="630" y="0"/>
                      </a:moveTo>
                      <a:cubicBezTo>
                        <a:pt x="642" y="8"/>
                        <a:pt x="646" y="18"/>
                        <a:pt x="645" y="32"/>
                      </a:cubicBezTo>
                      <a:cubicBezTo>
                        <a:pt x="645" y="85"/>
                        <a:pt x="645" y="139"/>
                        <a:pt x="645" y="192"/>
                      </a:cubicBezTo>
                      <a:cubicBezTo>
                        <a:pt x="645" y="198"/>
                        <a:pt x="645" y="203"/>
                        <a:pt x="645" y="210"/>
                      </a:cubicBezTo>
                      <a:cubicBezTo>
                        <a:pt x="669" y="210"/>
                        <a:pt x="692" y="210"/>
                        <a:pt x="715" y="211"/>
                      </a:cubicBezTo>
                      <a:cubicBezTo>
                        <a:pt x="776" y="212"/>
                        <a:pt x="826" y="264"/>
                        <a:pt x="825" y="324"/>
                      </a:cubicBezTo>
                      <a:cubicBezTo>
                        <a:pt x="824" y="384"/>
                        <a:pt x="777" y="433"/>
                        <a:pt x="717" y="435"/>
                      </a:cubicBezTo>
                      <a:cubicBezTo>
                        <a:pt x="694" y="436"/>
                        <a:pt x="670" y="435"/>
                        <a:pt x="645" y="435"/>
                      </a:cubicBezTo>
                      <a:cubicBezTo>
                        <a:pt x="645" y="442"/>
                        <a:pt x="645" y="447"/>
                        <a:pt x="645" y="453"/>
                      </a:cubicBezTo>
                      <a:cubicBezTo>
                        <a:pt x="645" y="507"/>
                        <a:pt x="645" y="562"/>
                        <a:pt x="645" y="616"/>
                      </a:cubicBezTo>
                      <a:cubicBezTo>
                        <a:pt x="645" y="637"/>
                        <a:pt x="638" y="645"/>
                        <a:pt x="617" y="645"/>
                      </a:cubicBezTo>
                      <a:cubicBezTo>
                        <a:pt x="551" y="645"/>
                        <a:pt x="485" y="645"/>
                        <a:pt x="419" y="645"/>
                      </a:cubicBezTo>
                      <a:cubicBezTo>
                        <a:pt x="398" y="645"/>
                        <a:pt x="390" y="637"/>
                        <a:pt x="390" y="617"/>
                      </a:cubicBezTo>
                      <a:cubicBezTo>
                        <a:pt x="390" y="590"/>
                        <a:pt x="390" y="562"/>
                        <a:pt x="390" y="535"/>
                      </a:cubicBezTo>
                      <a:cubicBezTo>
                        <a:pt x="390" y="495"/>
                        <a:pt x="361" y="465"/>
                        <a:pt x="323" y="465"/>
                      </a:cubicBezTo>
                      <a:cubicBezTo>
                        <a:pt x="285" y="465"/>
                        <a:pt x="256" y="495"/>
                        <a:pt x="255" y="535"/>
                      </a:cubicBezTo>
                      <a:cubicBezTo>
                        <a:pt x="255" y="562"/>
                        <a:pt x="255" y="590"/>
                        <a:pt x="255" y="617"/>
                      </a:cubicBezTo>
                      <a:cubicBezTo>
                        <a:pt x="255" y="637"/>
                        <a:pt x="247" y="645"/>
                        <a:pt x="227" y="645"/>
                      </a:cubicBezTo>
                      <a:cubicBezTo>
                        <a:pt x="161" y="645"/>
                        <a:pt x="96" y="645"/>
                        <a:pt x="30" y="646"/>
                      </a:cubicBezTo>
                      <a:cubicBezTo>
                        <a:pt x="17" y="646"/>
                        <a:pt x="7" y="641"/>
                        <a:pt x="0" y="630"/>
                      </a:cubicBezTo>
                      <a:cubicBezTo>
                        <a:pt x="0" y="442"/>
                        <a:pt x="0" y="254"/>
                        <a:pt x="0" y="66"/>
                      </a:cubicBezTo>
                      <a:cubicBezTo>
                        <a:pt x="11" y="33"/>
                        <a:pt x="33" y="11"/>
                        <a:pt x="66" y="0"/>
                      </a:cubicBezTo>
                      <a:cubicBezTo>
                        <a:pt x="254" y="0"/>
                        <a:pt x="442" y="0"/>
                        <a:pt x="630" y="0"/>
                      </a:cubicBezTo>
                      <a:close/>
                      <a:moveTo>
                        <a:pt x="600" y="45"/>
                      </a:moveTo>
                      <a:cubicBezTo>
                        <a:pt x="594" y="45"/>
                        <a:pt x="589" y="45"/>
                        <a:pt x="584" y="45"/>
                      </a:cubicBezTo>
                      <a:cubicBezTo>
                        <a:pt x="420" y="45"/>
                        <a:pt x="257" y="45"/>
                        <a:pt x="93" y="45"/>
                      </a:cubicBezTo>
                      <a:cubicBezTo>
                        <a:pt x="58" y="45"/>
                        <a:pt x="45" y="59"/>
                        <a:pt x="45" y="93"/>
                      </a:cubicBezTo>
                      <a:cubicBezTo>
                        <a:pt x="45" y="257"/>
                        <a:pt x="45" y="420"/>
                        <a:pt x="45" y="584"/>
                      </a:cubicBezTo>
                      <a:cubicBezTo>
                        <a:pt x="45" y="589"/>
                        <a:pt x="45" y="594"/>
                        <a:pt x="45" y="600"/>
                      </a:cubicBezTo>
                      <a:cubicBezTo>
                        <a:pt x="74" y="600"/>
                        <a:pt x="101" y="600"/>
                        <a:pt x="128" y="600"/>
                      </a:cubicBezTo>
                      <a:cubicBezTo>
                        <a:pt x="155" y="600"/>
                        <a:pt x="183" y="600"/>
                        <a:pt x="210" y="600"/>
                      </a:cubicBezTo>
                      <a:cubicBezTo>
                        <a:pt x="210" y="575"/>
                        <a:pt x="210" y="552"/>
                        <a:pt x="210" y="529"/>
                      </a:cubicBezTo>
                      <a:cubicBezTo>
                        <a:pt x="212" y="470"/>
                        <a:pt x="261" y="421"/>
                        <a:pt x="321" y="420"/>
                      </a:cubicBezTo>
                      <a:cubicBezTo>
                        <a:pt x="383" y="420"/>
                        <a:pt x="434" y="469"/>
                        <a:pt x="435" y="531"/>
                      </a:cubicBezTo>
                      <a:cubicBezTo>
                        <a:pt x="436" y="554"/>
                        <a:pt x="435" y="577"/>
                        <a:pt x="435" y="599"/>
                      </a:cubicBezTo>
                      <a:cubicBezTo>
                        <a:pt x="491" y="599"/>
                        <a:pt x="546" y="599"/>
                        <a:pt x="600" y="599"/>
                      </a:cubicBezTo>
                      <a:cubicBezTo>
                        <a:pt x="600" y="538"/>
                        <a:pt x="600" y="479"/>
                        <a:pt x="600" y="420"/>
                      </a:cubicBezTo>
                      <a:cubicBezTo>
                        <a:pt x="600" y="398"/>
                        <a:pt x="608" y="390"/>
                        <a:pt x="629" y="390"/>
                      </a:cubicBezTo>
                      <a:cubicBezTo>
                        <a:pt x="656" y="390"/>
                        <a:pt x="683" y="391"/>
                        <a:pt x="710" y="390"/>
                      </a:cubicBezTo>
                      <a:cubicBezTo>
                        <a:pt x="750" y="390"/>
                        <a:pt x="780" y="361"/>
                        <a:pt x="780" y="324"/>
                      </a:cubicBezTo>
                      <a:cubicBezTo>
                        <a:pt x="781" y="286"/>
                        <a:pt x="750" y="256"/>
                        <a:pt x="710" y="255"/>
                      </a:cubicBezTo>
                      <a:cubicBezTo>
                        <a:pt x="684" y="255"/>
                        <a:pt x="659" y="255"/>
                        <a:pt x="633" y="255"/>
                      </a:cubicBezTo>
                      <a:cubicBezTo>
                        <a:pt x="607" y="255"/>
                        <a:pt x="600" y="249"/>
                        <a:pt x="600" y="223"/>
                      </a:cubicBezTo>
                      <a:cubicBezTo>
                        <a:pt x="600" y="164"/>
                        <a:pt x="600" y="106"/>
                        <a:pt x="600" y="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grpSp>
      <p:grpSp>
        <p:nvGrpSpPr>
          <p:cNvPr id="87" name="Group 86">
            <a:extLst>
              <a:ext uri="{FF2B5EF4-FFF2-40B4-BE49-F238E27FC236}">
                <a16:creationId xmlns:a16="http://schemas.microsoft.com/office/drawing/2014/main" id="{08CF8BB9-6F50-9567-B083-F0ECF9A6CD49}"/>
              </a:ext>
            </a:extLst>
          </p:cNvPr>
          <p:cNvGrpSpPr/>
          <p:nvPr/>
        </p:nvGrpSpPr>
        <p:grpSpPr>
          <a:xfrm>
            <a:off x="260514" y="1598454"/>
            <a:ext cx="11752414" cy="822960"/>
            <a:chOff x="260514" y="1106078"/>
            <a:chExt cx="11752414" cy="822960"/>
          </a:xfrm>
        </p:grpSpPr>
        <p:sp>
          <p:nvSpPr>
            <p:cNvPr id="23" name="TextBox 22">
              <a:extLst>
                <a:ext uri="{FF2B5EF4-FFF2-40B4-BE49-F238E27FC236}">
                  <a16:creationId xmlns:a16="http://schemas.microsoft.com/office/drawing/2014/main" id="{F7FF5D2E-D368-4865-A87D-B9A0770CC24D}"/>
                </a:ext>
              </a:extLst>
            </p:cNvPr>
            <p:cNvSpPr txBox="1"/>
            <p:nvPr/>
          </p:nvSpPr>
          <p:spPr>
            <a:xfrm>
              <a:off x="260514" y="1243238"/>
              <a:ext cx="686747" cy="548640"/>
            </a:xfrm>
            <a:prstGeom prst="rect">
              <a:avLst/>
            </a:prstGeom>
            <a:noFill/>
          </p:spPr>
          <p:txBody>
            <a:bodyPr wrap="square" lIns="0" tIns="0" rIns="0" bIns="0" rtlCol="0" anchor="ctr">
              <a:noAutofit/>
            </a:bodyPr>
            <a:lstStyle/>
            <a:p>
              <a:pPr algn="ctr"/>
              <a:r>
                <a:rPr lang="en-IN" sz="8000" b="1" dirty="0">
                  <a:solidFill>
                    <a:schemeClr val="accent1"/>
                  </a:solidFill>
                </a:rPr>
                <a:t>S</a:t>
              </a:r>
            </a:p>
          </p:txBody>
        </p:sp>
        <p:grpSp>
          <p:nvGrpSpPr>
            <p:cNvPr id="81" name="Group 80">
              <a:extLst>
                <a:ext uri="{FF2B5EF4-FFF2-40B4-BE49-F238E27FC236}">
                  <a16:creationId xmlns:a16="http://schemas.microsoft.com/office/drawing/2014/main" id="{1EB37482-F73D-0E79-E70B-16EA16BB8FBC}"/>
                </a:ext>
              </a:extLst>
            </p:cNvPr>
            <p:cNvGrpSpPr/>
            <p:nvPr/>
          </p:nvGrpSpPr>
          <p:grpSpPr>
            <a:xfrm>
              <a:off x="1167759" y="1106078"/>
              <a:ext cx="10845169" cy="822960"/>
              <a:chOff x="1167759" y="1106078"/>
              <a:chExt cx="10845169" cy="822960"/>
            </a:xfrm>
          </p:grpSpPr>
          <p:sp>
            <p:nvSpPr>
              <p:cNvPr id="18" name="Arrow: Pentagon 17">
                <a:extLst>
                  <a:ext uri="{FF2B5EF4-FFF2-40B4-BE49-F238E27FC236}">
                    <a16:creationId xmlns:a16="http://schemas.microsoft.com/office/drawing/2014/main" id="{77A5994E-F820-41AC-A82B-7516642472CD}"/>
                  </a:ext>
                </a:extLst>
              </p:cNvPr>
              <p:cNvSpPr/>
              <p:nvPr/>
            </p:nvSpPr>
            <p:spPr>
              <a:xfrm>
                <a:off x="1871886" y="1106078"/>
                <a:ext cx="9808743" cy="822960"/>
              </a:xfrm>
              <a:prstGeom prst="homePlat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Arrow: Pentagon 2">
                <a:extLst>
                  <a:ext uri="{FF2B5EF4-FFF2-40B4-BE49-F238E27FC236}">
                    <a16:creationId xmlns:a16="http://schemas.microsoft.com/office/drawing/2014/main" id="{7E23F508-45CF-4F03-AC79-8D413888FB3A}"/>
                  </a:ext>
                </a:extLst>
              </p:cNvPr>
              <p:cNvSpPr/>
              <p:nvPr/>
            </p:nvSpPr>
            <p:spPr>
              <a:xfrm>
                <a:off x="1167759" y="1106078"/>
                <a:ext cx="2270950" cy="822960"/>
              </a:xfrm>
              <a:prstGeom prst="homePlate">
                <a:avLst>
                  <a:gd name="adj" fmla="val 234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Pentagon 9">
                <a:extLst>
                  <a:ext uri="{FF2B5EF4-FFF2-40B4-BE49-F238E27FC236}">
                    <a16:creationId xmlns:a16="http://schemas.microsoft.com/office/drawing/2014/main" id="{FB28F09F-FB33-4CDA-9A36-EF5BD2655540}"/>
                  </a:ext>
                </a:extLst>
              </p:cNvPr>
              <p:cNvSpPr/>
              <p:nvPr/>
            </p:nvSpPr>
            <p:spPr>
              <a:xfrm>
                <a:off x="11132908" y="1106078"/>
                <a:ext cx="880020" cy="822960"/>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8AF44A67-5B37-478E-A92E-3A43AA74C774}"/>
                  </a:ext>
                </a:extLst>
              </p:cNvPr>
              <p:cNvSpPr txBox="1"/>
              <p:nvPr/>
            </p:nvSpPr>
            <p:spPr>
              <a:xfrm>
                <a:off x="1219751" y="1257119"/>
                <a:ext cx="2090225" cy="520878"/>
              </a:xfrm>
              <a:prstGeom prst="rect">
                <a:avLst/>
              </a:prstGeom>
              <a:noFill/>
            </p:spPr>
            <p:txBody>
              <a:bodyPr wrap="square" lIns="0" tIns="0" rIns="0" bIns="0" rtlCol="0" anchor="ctr">
                <a:noAutofit/>
              </a:bodyPr>
              <a:lstStyle/>
              <a:p>
                <a:pPr algn="ctr"/>
                <a:r>
                  <a:rPr lang="en-IN" sz="2000" b="1" dirty="0">
                    <a:solidFill>
                      <a:schemeClr val="bg1"/>
                    </a:solidFill>
                  </a:rPr>
                  <a:t>Specific and Student-Centred</a:t>
                </a:r>
              </a:p>
            </p:txBody>
          </p:sp>
          <p:sp>
            <p:nvSpPr>
              <p:cNvPr id="33" name="TextBox 32">
                <a:extLst>
                  <a:ext uri="{FF2B5EF4-FFF2-40B4-BE49-F238E27FC236}">
                    <a16:creationId xmlns:a16="http://schemas.microsoft.com/office/drawing/2014/main" id="{8BA22C3E-1C8C-465F-8E1D-1424FD70CA4E}"/>
                  </a:ext>
                </a:extLst>
              </p:cNvPr>
              <p:cNvSpPr txBox="1"/>
              <p:nvPr/>
            </p:nvSpPr>
            <p:spPr>
              <a:xfrm flipH="1">
                <a:off x="3558976" y="1149282"/>
                <a:ext cx="7421582" cy="754618"/>
              </a:xfrm>
              <a:prstGeom prst="rect">
                <a:avLst/>
              </a:prstGeom>
              <a:noFill/>
            </p:spPr>
            <p:txBody>
              <a:bodyPr wrap="square" lIns="0" tIns="0" rIns="0" bIns="0" rtlCol="0" anchor="ctr">
                <a:noAutofit/>
              </a:bodyPr>
              <a:lstStyle/>
              <a:p>
                <a:r>
                  <a:rPr lang="en-US" sz="2000" dirty="0"/>
                  <a:t>Should be clear and specific and describe precisely and focus on what the student is expected to be able to do or achieve.</a:t>
                </a:r>
                <a:endParaRPr lang="en-US" sz="1400" dirty="0">
                  <a:solidFill>
                    <a:schemeClr val="tx1">
                      <a:lumMod val="85000"/>
                      <a:lumOff val="15000"/>
                    </a:schemeClr>
                  </a:solidFill>
                  <a:latin typeface="Segoe UI" panose="020B0502040204020203" pitchFamily="34" charset="0"/>
                  <a:ea typeface="Calibri Light" charset="0"/>
                  <a:cs typeface="Segoe UI" panose="020B0502040204020203" pitchFamily="34" charset="0"/>
                </a:endParaRPr>
              </a:p>
            </p:txBody>
          </p:sp>
          <p:grpSp>
            <p:nvGrpSpPr>
              <p:cNvPr id="67" name="Group 66">
                <a:extLst>
                  <a:ext uri="{FF2B5EF4-FFF2-40B4-BE49-F238E27FC236}">
                    <a16:creationId xmlns:a16="http://schemas.microsoft.com/office/drawing/2014/main" id="{33218EEC-9B05-4E6D-9BEF-E9C2AD0C9F0E}"/>
                  </a:ext>
                </a:extLst>
              </p:cNvPr>
              <p:cNvGrpSpPr/>
              <p:nvPr/>
            </p:nvGrpSpPr>
            <p:grpSpPr>
              <a:xfrm>
                <a:off x="11265432" y="1167118"/>
                <a:ext cx="664197" cy="627000"/>
                <a:chOff x="10271035" y="6553619"/>
                <a:chExt cx="866774" cy="877888"/>
              </a:xfrm>
              <a:solidFill>
                <a:schemeClr val="bg1"/>
              </a:solidFill>
            </p:grpSpPr>
            <p:sp>
              <p:nvSpPr>
                <p:cNvPr id="61" name="Freeform 14">
                  <a:extLst>
                    <a:ext uri="{FF2B5EF4-FFF2-40B4-BE49-F238E27FC236}">
                      <a16:creationId xmlns:a16="http://schemas.microsoft.com/office/drawing/2014/main" id="{AA5F9908-FD61-448B-A9A7-1688AF7D5A2F}"/>
                    </a:ext>
                  </a:extLst>
                </p:cNvPr>
                <p:cNvSpPr>
                  <a:spLocks/>
                </p:cNvSpPr>
                <p:nvPr/>
              </p:nvSpPr>
              <p:spPr bwMode="auto">
                <a:xfrm>
                  <a:off x="10271035" y="6679032"/>
                  <a:ext cx="744538" cy="752475"/>
                </a:xfrm>
                <a:custGeom>
                  <a:avLst/>
                  <a:gdLst>
                    <a:gd name="T0" fmla="*/ 8 w 1323"/>
                    <a:gd name="T1" fmla="*/ 619 h 1339"/>
                    <a:gd name="T2" fmla="*/ 19 w 1323"/>
                    <a:gd name="T3" fmla="*/ 540 h 1339"/>
                    <a:gd name="T4" fmla="*/ 306 w 1323"/>
                    <a:gd name="T5" fmla="*/ 114 h 1339"/>
                    <a:gd name="T6" fmla="*/ 722 w 1323"/>
                    <a:gd name="T7" fmla="*/ 13 h 1339"/>
                    <a:gd name="T8" fmla="*/ 979 w 1323"/>
                    <a:gd name="T9" fmla="*/ 94 h 1339"/>
                    <a:gd name="T10" fmla="*/ 993 w 1323"/>
                    <a:gd name="T11" fmla="*/ 130 h 1339"/>
                    <a:gd name="T12" fmla="*/ 955 w 1323"/>
                    <a:gd name="T13" fmla="*/ 136 h 1339"/>
                    <a:gd name="T14" fmla="*/ 642 w 1323"/>
                    <a:gd name="T15" fmla="*/ 58 h 1339"/>
                    <a:gd name="T16" fmla="*/ 71 w 1323"/>
                    <a:gd name="T17" fmla="*/ 527 h 1339"/>
                    <a:gd name="T18" fmla="*/ 508 w 1323"/>
                    <a:gd name="T19" fmla="*/ 1245 h 1339"/>
                    <a:gd name="T20" fmla="*/ 1246 w 1323"/>
                    <a:gd name="T21" fmla="*/ 794 h 1339"/>
                    <a:gd name="T22" fmla="*/ 1186 w 1323"/>
                    <a:gd name="T23" fmla="*/ 369 h 1339"/>
                    <a:gd name="T24" fmla="*/ 1182 w 1323"/>
                    <a:gd name="T25" fmla="*/ 362 h 1339"/>
                    <a:gd name="T26" fmla="*/ 1189 w 1323"/>
                    <a:gd name="T27" fmla="*/ 327 h 1339"/>
                    <a:gd name="T28" fmla="*/ 1224 w 1323"/>
                    <a:gd name="T29" fmla="*/ 339 h 1339"/>
                    <a:gd name="T30" fmla="*/ 1303 w 1323"/>
                    <a:gd name="T31" fmla="*/ 573 h 1339"/>
                    <a:gd name="T32" fmla="*/ 1204 w 1323"/>
                    <a:gd name="T33" fmla="*/ 1015 h 1339"/>
                    <a:gd name="T34" fmla="*/ 741 w 1323"/>
                    <a:gd name="T35" fmla="*/ 1306 h 1339"/>
                    <a:gd name="T36" fmla="*/ 87 w 1323"/>
                    <a:gd name="T37" fmla="*/ 973 h 1339"/>
                    <a:gd name="T38" fmla="*/ 10 w 1323"/>
                    <a:gd name="T39" fmla="*/ 717 h 1339"/>
                    <a:gd name="T40" fmla="*/ 8 w 1323"/>
                    <a:gd name="T41" fmla="*/ 703 h 1339"/>
                    <a:gd name="T42" fmla="*/ 8 w 1323"/>
                    <a:gd name="T43" fmla="*/ 619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3" h="1339">
                      <a:moveTo>
                        <a:pt x="8" y="619"/>
                      </a:moveTo>
                      <a:cubicBezTo>
                        <a:pt x="11" y="593"/>
                        <a:pt x="14" y="566"/>
                        <a:pt x="19" y="540"/>
                      </a:cubicBezTo>
                      <a:cubicBezTo>
                        <a:pt x="55" y="358"/>
                        <a:pt x="151" y="216"/>
                        <a:pt x="306" y="114"/>
                      </a:cubicBezTo>
                      <a:cubicBezTo>
                        <a:pt x="432" y="31"/>
                        <a:pt x="572" y="0"/>
                        <a:pt x="722" y="13"/>
                      </a:cubicBezTo>
                      <a:cubicBezTo>
                        <a:pt x="813" y="22"/>
                        <a:pt x="899" y="49"/>
                        <a:pt x="979" y="94"/>
                      </a:cubicBezTo>
                      <a:cubicBezTo>
                        <a:pt x="995" y="104"/>
                        <a:pt x="1000" y="117"/>
                        <a:pt x="993" y="130"/>
                      </a:cubicBezTo>
                      <a:cubicBezTo>
                        <a:pt x="985" y="143"/>
                        <a:pt x="972" y="146"/>
                        <a:pt x="955" y="136"/>
                      </a:cubicBezTo>
                      <a:cubicBezTo>
                        <a:pt x="858" y="82"/>
                        <a:pt x="753" y="56"/>
                        <a:pt x="642" y="58"/>
                      </a:cubicBezTo>
                      <a:cubicBezTo>
                        <a:pt x="369" y="64"/>
                        <a:pt x="130" y="261"/>
                        <a:pt x="71" y="527"/>
                      </a:cubicBezTo>
                      <a:cubicBezTo>
                        <a:pt x="0" y="847"/>
                        <a:pt x="192" y="1162"/>
                        <a:pt x="508" y="1245"/>
                      </a:cubicBezTo>
                      <a:cubicBezTo>
                        <a:pt x="834" y="1330"/>
                        <a:pt x="1172" y="1125"/>
                        <a:pt x="1246" y="794"/>
                      </a:cubicBezTo>
                      <a:cubicBezTo>
                        <a:pt x="1279" y="645"/>
                        <a:pt x="1258" y="503"/>
                        <a:pt x="1186" y="369"/>
                      </a:cubicBezTo>
                      <a:cubicBezTo>
                        <a:pt x="1184" y="366"/>
                        <a:pt x="1183" y="364"/>
                        <a:pt x="1182" y="362"/>
                      </a:cubicBezTo>
                      <a:cubicBezTo>
                        <a:pt x="1174" y="347"/>
                        <a:pt x="1177" y="334"/>
                        <a:pt x="1189" y="327"/>
                      </a:cubicBezTo>
                      <a:cubicBezTo>
                        <a:pt x="1201" y="319"/>
                        <a:pt x="1215" y="324"/>
                        <a:pt x="1224" y="339"/>
                      </a:cubicBezTo>
                      <a:cubicBezTo>
                        <a:pt x="1265" y="412"/>
                        <a:pt x="1292" y="490"/>
                        <a:pt x="1303" y="573"/>
                      </a:cubicBezTo>
                      <a:cubicBezTo>
                        <a:pt x="1323" y="732"/>
                        <a:pt x="1293" y="881"/>
                        <a:pt x="1204" y="1015"/>
                      </a:cubicBezTo>
                      <a:cubicBezTo>
                        <a:pt x="1094" y="1181"/>
                        <a:pt x="939" y="1281"/>
                        <a:pt x="741" y="1306"/>
                      </a:cubicBezTo>
                      <a:cubicBezTo>
                        <a:pt x="469" y="1339"/>
                        <a:pt x="221" y="1211"/>
                        <a:pt x="87" y="973"/>
                      </a:cubicBezTo>
                      <a:cubicBezTo>
                        <a:pt x="43" y="894"/>
                        <a:pt x="18" y="808"/>
                        <a:pt x="10" y="717"/>
                      </a:cubicBezTo>
                      <a:cubicBezTo>
                        <a:pt x="10" y="712"/>
                        <a:pt x="8" y="708"/>
                        <a:pt x="8" y="703"/>
                      </a:cubicBezTo>
                      <a:cubicBezTo>
                        <a:pt x="8" y="675"/>
                        <a:pt x="8" y="647"/>
                        <a:pt x="8" y="6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15">
                  <a:extLst>
                    <a:ext uri="{FF2B5EF4-FFF2-40B4-BE49-F238E27FC236}">
                      <a16:creationId xmlns:a16="http://schemas.microsoft.com/office/drawing/2014/main" id="{A7401AAB-9331-4C18-9A1B-43C303418AA2}"/>
                    </a:ext>
                  </a:extLst>
                </p:cNvPr>
                <p:cNvSpPr>
                  <a:spLocks noEditPoints="1"/>
                </p:cNvSpPr>
                <p:nvPr/>
              </p:nvSpPr>
              <p:spPr bwMode="auto">
                <a:xfrm>
                  <a:off x="10626633" y="6553619"/>
                  <a:ext cx="511176" cy="511175"/>
                </a:xfrm>
                <a:custGeom>
                  <a:avLst/>
                  <a:gdLst>
                    <a:gd name="T0" fmla="*/ 911 w 911"/>
                    <a:gd name="T1" fmla="*/ 297 h 911"/>
                    <a:gd name="T2" fmla="*/ 893 w 911"/>
                    <a:gd name="T3" fmla="*/ 317 h 911"/>
                    <a:gd name="T4" fmla="*/ 710 w 911"/>
                    <a:gd name="T5" fmla="*/ 500 h 911"/>
                    <a:gd name="T6" fmla="*/ 664 w 911"/>
                    <a:gd name="T7" fmla="*/ 513 h 911"/>
                    <a:gd name="T8" fmla="*/ 496 w 911"/>
                    <a:gd name="T9" fmla="*/ 467 h 911"/>
                    <a:gd name="T10" fmla="*/ 470 w 911"/>
                    <a:gd name="T11" fmla="*/ 475 h 911"/>
                    <a:gd name="T12" fmla="*/ 52 w 911"/>
                    <a:gd name="T13" fmla="*/ 893 h 911"/>
                    <a:gd name="T14" fmla="*/ 40 w 911"/>
                    <a:gd name="T15" fmla="*/ 904 h 911"/>
                    <a:gd name="T16" fmla="*/ 10 w 911"/>
                    <a:gd name="T17" fmla="*/ 902 h 911"/>
                    <a:gd name="T18" fmla="*/ 7 w 911"/>
                    <a:gd name="T19" fmla="*/ 872 h 911"/>
                    <a:gd name="T20" fmla="*/ 18 w 911"/>
                    <a:gd name="T21" fmla="*/ 859 h 911"/>
                    <a:gd name="T22" fmla="*/ 437 w 911"/>
                    <a:gd name="T23" fmla="*/ 441 h 911"/>
                    <a:gd name="T24" fmla="*/ 444 w 911"/>
                    <a:gd name="T25" fmla="*/ 414 h 911"/>
                    <a:gd name="T26" fmla="*/ 397 w 911"/>
                    <a:gd name="T27" fmla="*/ 242 h 911"/>
                    <a:gd name="T28" fmla="*/ 407 w 911"/>
                    <a:gd name="T29" fmla="*/ 205 h 911"/>
                    <a:gd name="T30" fmla="*/ 600 w 911"/>
                    <a:gd name="T31" fmla="*/ 12 h 911"/>
                    <a:gd name="T32" fmla="*/ 614 w 911"/>
                    <a:gd name="T33" fmla="*/ 0 h 911"/>
                    <a:gd name="T34" fmla="*/ 629 w 911"/>
                    <a:gd name="T35" fmla="*/ 0 h 911"/>
                    <a:gd name="T36" fmla="*/ 647 w 911"/>
                    <a:gd name="T37" fmla="*/ 27 h 911"/>
                    <a:gd name="T38" fmla="*/ 695 w 911"/>
                    <a:gd name="T39" fmla="*/ 202 h 911"/>
                    <a:gd name="T40" fmla="*/ 709 w 911"/>
                    <a:gd name="T41" fmla="*/ 216 h 911"/>
                    <a:gd name="T42" fmla="*/ 884 w 911"/>
                    <a:gd name="T43" fmla="*/ 264 h 911"/>
                    <a:gd name="T44" fmla="*/ 911 w 911"/>
                    <a:gd name="T45" fmla="*/ 282 h 911"/>
                    <a:gd name="T46" fmla="*/ 911 w 911"/>
                    <a:gd name="T47" fmla="*/ 297 h 911"/>
                    <a:gd name="T48" fmla="*/ 610 w 911"/>
                    <a:gd name="T49" fmla="*/ 72 h 911"/>
                    <a:gd name="T50" fmla="*/ 604 w 911"/>
                    <a:gd name="T51" fmla="*/ 76 h 911"/>
                    <a:gd name="T52" fmla="*/ 452 w 911"/>
                    <a:gd name="T53" fmla="*/ 229 h 911"/>
                    <a:gd name="T54" fmla="*/ 449 w 911"/>
                    <a:gd name="T55" fmla="*/ 246 h 911"/>
                    <a:gd name="T56" fmla="*/ 491 w 911"/>
                    <a:gd name="T57" fmla="*/ 405 h 911"/>
                    <a:gd name="T58" fmla="*/ 506 w 911"/>
                    <a:gd name="T59" fmla="*/ 420 h 911"/>
                    <a:gd name="T60" fmla="*/ 663 w 911"/>
                    <a:gd name="T61" fmla="*/ 463 h 911"/>
                    <a:gd name="T62" fmla="*/ 687 w 911"/>
                    <a:gd name="T63" fmla="*/ 456 h 911"/>
                    <a:gd name="T64" fmla="*/ 830 w 911"/>
                    <a:gd name="T65" fmla="*/ 313 h 911"/>
                    <a:gd name="T66" fmla="*/ 840 w 911"/>
                    <a:gd name="T67" fmla="*/ 301 h 911"/>
                    <a:gd name="T68" fmla="*/ 702 w 911"/>
                    <a:gd name="T69" fmla="*/ 265 h 911"/>
                    <a:gd name="T70" fmla="*/ 646 w 911"/>
                    <a:gd name="T71" fmla="*/ 210 h 911"/>
                    <a:gd name="T72" fmla="*/ 610 w 911"/>
                    <a:gd name="T73" fmla="*/ 72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1" h="911">
                      <a:moveTo>
                        <a:pt x="911" y="297"/>
                      </a:moveTo>
                      <a:cubicBezTo>
                        <a:pt x="905" y="303"/>
                        <a:pt x="900" y="310"/>
                        <a:pt x="893" y="317"/>
                      </a:cubicBezTo>
                      <a:cubicBezTo>
                        <a:pt x="832" y="378"/>
                        <a:pt x="771" y="439"/>
                        <a:pt x="710" y="500"/>
                      </a:cubicBezTo>
                      <a:cubicBezTo>
                        <a:pt x="696" y="515"/>
                        <a:pt x="683" y="518"/>
                        <a:pt x="664" y="513"/>
                      </a:cubicBezTo>
                      <a:cubicBezTo>
                        <a:pt x="608" y="497"/>
                        <a:pt x="552" y="483"/>
                        <a:pt x="496" y="467"/>
                      </a:cubicBezTo>
                      <a:cubicBezTo>
                        <a:pt x="485" y="464"/>
                        <a:pt x="478" y="467"/>
                        <a:pt x="470" y="475"/>
                      </a:cubicBezTo>
                      <a:cubicBezTo>
                        <a:pt x="331" y="614"/>
                        <a:pt x="191" y="754"/>
                        <a:pt x="52" y="893"/>
                      </a:cubicBezTo>
                      <a:cubicBezTo>
                        <a:pt x="48" y="897"/>
                        <a:pt x="44" y="901"/>
                        <a:pt x="40" y="904"/>
                      </a:cubicBezTo>
                      <a:cubicBezTo>
                        <a:pt x="29" y="911"/>
                        <a:pt x="18" y="910"/>
                        <a:pt x="10" y="902"/>
                      </a:cubicBezTo>
                      <a:cubicBezTo>
                        <a:pt x="1" y="893"/>
                        <a:pt x="0" y="882"/>
                        <a:pt x="7" y="872"/>
                      </a:cubicBezTo>
                      <a:cubicBezTo>
                        <a:pt x="10" y="867"/>
                        <a:pt x="14" y="863"/>
                        <a:pt x="18" y="859"/>
                      </a:cubicBezTo>
                      <a:cubicBezTo>
                        <a:pt x="157" y="720"/>
                        <a:pt x="297" y="580"/>
                        <a:pt x="437" y="441"/>
                      </a:cubicBezTo>
                      <a:cubicBezTo>
                        <a:pt x="445" y="432"/>
                        <a:pt x="447" y="425"/>
                        <a:pt x="444" y="414"/>
                      </a:cubicBezTo>
                      <a:cubicBezTo>
                        <a:pt x="428" y="356"/>
                        <a:pt x="413" y="299"/>
                        <a:pt x="397" y="242"/>
                      </a:cubicBezTo>
                      <a:cubicBezTo>
                        <a:pt x="393" y="227"/>
                        <a:pt x="396" y="216"/>
                        <a:pt x="407" y="205"/>
                      </a:cubicBezTo>
                      <a:cubicBezTo>
                        <a:pt x="471" y="141"/>
                        <a:pt x="536" y="77"/>
                        <a:pt x="600" y="12"/>
                      </a:cubicBezTo>
                      <a:cubicBezTo>
                        <a:pt x="604" y="8"/>
                        <a:pt x="610" y="4"/>
                        <a:pt x="614" y="0"/>
                      </a:cubicBezTo>
                      <a:cubicBezTo>
                        <a:pt x="619" y="0"/>
                        <a:pt x="624" y="0"/>
                        <a:pt x="629" y="0"/>
                      </a:cubicBezTo>
                      <a:cubicBezTo>
                        <a:pt x="636" y="9"/>
                        <a:pt x="644" y="17"/>
                        <a:pt x="647" y="27"/>
                      </a:cubicBezTo>
                      <a:cubicBezTo>
                        <a:pt x="664" y="85"/>
                        <a:pt x="679" y="144"/>
                        <a:pt x="695" y="202"/>
                      </a:cubicBezTo>
                      <a:cubicBezTo>
                        <a:pt x="697" y="211"/>
                        <a:pt x="701" y="214"/>
                        <a:pt x="709" y="216"/>
                      </a:cubicBezTo>
                      <a:cubicBezTo>
                        <a:pt x="768" y="232"/>
                        <a:pt x="826" y="247"/>
                        <a:pt x="884" y="264"/>
                      </a:cubicBezTo>
                      <a:cubicBezTo>
                        <a:pt x="894" y="267"/>
                        <a:pt x="902" y="276"/>
                        <a:pt x="911" y="282"/>
                      </a:cubicBezTo>
                      <a:cubicBezTo>
                        <a:pt x="911" y="287"/>
                        <a:pt x="911" y="292"/>
                        <a:pt x="911" y="297"/>
                      </a:cubicBezTo>
                      <a:close/>
                      <a:moveTo>
                        <a:pt x="610" y="72"/>
                      </a:moveTo>
                      <a:cubicBezTo>
                        <a:pt x="607" y="74"/>
                        <a:pt x="606" y="75"/>
                        <a:pt x="604" y="76"/>
                      </a:cubicBezTo>
                      <a:cubicBezTo>
                        <a:pt x="553" y="127"/>
                        <a:pt x="502" y="177"/>
                        <a:pt x="452" y="229"/>
                      </a:cubicBezTo>
                      <a:cubicBezTo>
                        <a:pt x="448" y="232"/>
                        <a:pt x="447" y="241"/>
                        <a:pt x="449" y="246"/>
                      </a:cubicBezTo>
                      <a:cubicBezTo>
                        <a:pt x="462" y="299"/>
                        <a:pt x="477" y="352"/>
                        <a:pt x="491" y="405"/>
                      </a:cubicBezTo>
                      <a:cubicBezTo>
                        <a:pt x="493" y="414"/>
                        <a:pt x="497" y="418"/>
                        <a:pt x="506" y="420"/>
                      </a:cubicBezTo>
                      <a:cubicBezTo>
                        <a:pt x="559" y="434"/>
                        <a:pt x="611" y="448"/>
                        <a:pt x="663" y="463"/>
                      </a:cubicBezTo>
                      <a:cubicBezTo>
                        <a:pt x="674" y="465"/>
                        <a:pt x="680" y="463"/>
                        <a:pt x="687" y="456"/>
                      </a:cubicBezTo>
                      <a:cubicBezTo>
                        <a:pt x="734" y="408"/>
                        <a:pt x="782" y="360"/>
                        <a:pt x="830" y="313"/>
                      </a:cubicBezTo>
                      <a:cubicBezTo>
                        <a:pt x="833" y="309"/>
                        <a:pt x="836" y="306"/>
                        <a:pt x="840" y="301"/>
                      </a:cubicBezTo>
                      <a:cubicBezTo>
                        <a:pt x="793" y="288"/>
                        <a:pt x="748" y="274"/>
                        <a:pt x="702" y="265"/>
                      </a:cubicBezTo>
                      <a:cubicBezTo>
                        <a:pt x="669" y="258"/>
                        <a:pt x="653" y="243"/>
                        <a:pt x="646" y="210"/>
                      </a:cubicBezTo>
                      <a:cubicBezTo>
                        <a:pt x="637" y="163"/>
                        <a:pt x="623" y="118"/>
                        <a:pt x="610" y="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16">
                  <a:extLst>
                    <a:ext uri="{FF2B5EF4-FFF2-40B4-BE49-F238E27FC236}">
                      <a16:creationId xmlns:a16="http://schemas.microsoft.com/office/drawing/2014/main" id="{17F4FB05-65AB-434E-83A8-BA733F0FD665}"/>
                    </a:ext>
                  </a:extLst>
                </p:cNvPr>
                <p:cNvSpPr>
                  <a:spLocks/>
                </p:cNvSpPr>
                <p:nvPr/>
              </p:nvSpPr>
              <p:spPr bwMode="auto">
                <a:xfrm>
                  <a:off x="10417085" y="6828258"/>
                  <a:ext cx="452438" cy="438150"/>
                </a:xfrm>
                <a:custGeom>
                  <a:avLst/>
                  <a:gdLst>
                    <a:gd name="T0" fmla="*/ 399 w 805"/>
                    <a:gd name="T1" fmla="*/ 781 h 781"/>
                    <a:gd name="T2" fmla="*/ 16 w 805"/>
                    <a:gd name="T3" fmla="*/ 368 h 781"/>
                    <a:gd name="T4" fmla="*/ 421 w 805"/>
                    <a:gd name="T5" fmla="*/ 12 h 781"/>
                    <a:gd name="T6" fmla="*/ 556 w 805"/>
                    <a:gd name="T7" fmla="*/ 45 h 781"/>
                    <a:gd name="T8" fmla="*/ 574 w 805"/>
                    <a:gd name="T9" fmla="*/ 79 h 781"/>
                    <a:gd name="T10" fmla="*/ 536 w 805"/>
                    <a:gd name="T11" fmla="*/ 89 h 781"/>
                    <a:gd name="T12" fmla="*/ 156 w 805"/>
                    <a:gd name="T13" fmla="*/ 165 h 781"/>
                    <a:gd name="T14" fmla="*/ 80 w 805"/>
                    <a:gd name="T15" fmla="*/ 498 h 781"/>
                    <a:gd name="T16" fmla="*/ 338 w 805"/>
                    <a:gd name="T17" fmla="*/ 726 h 781"/>
                    <a:gd name="T18" fmla="*/ 735 w 805"/>
                    <a:gd name="T19" fmla="*/ 377 h 781"/>
                    <a:gd name="T20" fmla="*/ 707 w 805"/>
                    <a:gd name="T21" fmla="*/ 261 h 781"/>
                    <a:gd name="T22" fmla="*/ 703 w 805"/>
                    <a:gd name="T23" fmla="*/ 238 h 781"/>
                    <a:gd name="T24" fmla="*/ 722 w 805"/>
                    <a:gd name="T25" fmla="*/ 220 h 781"/>
                    <a:gd name="T26" fmla="*/ 747 w 805"/>
                    <a:gd name="T27" fmla="*/ 234 h 781"/>
                    <a:gd name="T28" fmla="*/ 779 w 805"/>
                    <a:gd name="T29" fmla="*/ 345 h 781"/>
                    <a:gd name="T30" fmla="*/ 503 w 805"/>
                    <a:gd name="T31" fmla="*/ 766 h 781"/>
                    <a:gd name="T32" fmla="*/ 454 w 805"/>
                    <a:gd name="T33" fmla="*/ 776 h 781"/>
                    <a:gd name="T34" fmla="*/ 399 w 805"/>
                    <a:gd name="T35" fmla="*/ 781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5" h="781">
                      <a:moveTo>
                        <a:pt x="399" y="781"/>
                      </a:moveTo>
                      <a:cubicBezTo>
                        <a:pt x="177" y="780"/>
                        <a:pt x="0" y="590"/>
                        <a:pt x="16" y="368"/>
                      </a:cubicBezTo>
                      <a:cubicBezTo>
                        <a:pt x="31" y="160"/>
                        <a:pt x="213" y="0"/>
                        <a:pt x="421" y="12"/>
                      </a:cubicBezTo>
                      <a:cubicBezTo>
                        <a:pt x="468" y="15"/>
                        <a:pt x="513" y="26"/>
                        <a:pt x="556" y="45"/>
                      </a:cubicBezTo>
                      <a:cubicBezTo>
                        <a:pt x="573" y="53"/>
                        <a:pt x="580" y="65"/>
                        <a:pt x="574" y="79"/>
                      </a:cubicBezTo>
                      <a:cubicBezTo>
                        <a:pt x="568" y="93"/>
                        <a:pt x="555" y="97"/>
                        <a:pt x="536" y="89"/>
                      </a:cubicBezTo>
                      <a:cubicBezTo>
                        <a:pt x="401" y="32"/>
                        <a:pt x="254" y="60"/>
                        <a:pt x="156" y="165"/>
                      </a:cubicBezTo>
                      <a:cubicBezTo>
                        <a:pt x="67" y="260"/>
                        <a:pt x="40" y="374"/>
                        <a:pt x="80" y="498"/>
                      </a:cubicBezTo>
                      <a:cubicBezTo>
                        <a:pt x="120" y="623"/>
                        <a:pt x="209" y="701"/>
                        <a:pt x="338" y="726"/>
                      </a:cubicBezTo>
                      <a:cubicBezTo>
                        <a:pt x="553" y="767"/>
                        <a:pt x="747" y="594"/>
                        <a:pt x="735" y="377"/>
                      </a:cubicBezTo>
                      <a:cubicBezTo>
                        <a:pt x="733" y="337"/>
                        <a:pt x="723" y="298"/>
                        <a:pt x="707" y="261"/>
                      </a:cubicBezTo>
                      <a:cubicBezTo>
                        <a:pt x="704" y="254"/>
                        <a:pt x="701" y="244"/>
                        <a:pt x="703" y="238"/>
                      </a:cubicBezTo>
                      <a:cubicBezTo>
                        <a:pt x="706" y="231"/>
                        <a:pt x="714" y="222"/>
                        <a:pt x="722" y="220"/>
                      </a:cubicBezTo>
                      <a:cubicBezTo>
                        <a:pt x="733" y="216"/>
                        <a:pt x="744" y="223"/>
                        <a:pt x="747" y="234"/>
                      </a:cubicBezTo>
                      <a:cubicBezTo>
                        <a:pt x="759" y="271"/>
                        <a:pt x="774" y="307"/>
                        <a:pt x="779" y="345"/>
                      </a:cubicBezTo>
                      <a:cubicBezTo>
                        <a:pt x="805" y="537"/>
                        <a:pt x="688" y="712"/>
                        <a:pt x="503" y="766"/>
                      </a:cubicBezTo>
                      <a:cubicBezTo>
                        <a:pt x="487" y="770"/>
                        <a:pt x="471" y="774"/>
                        <a:pt x="454" y="776"/>
                      </a:cubicBezTo>
                      <a:cubicBezTo>
                        <a:pt x="436" y="779"/>
                        <a:pt x="418" y="779"/>
                        <a:pt x="399" y="7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grpSp>
      <p:grpSp>
        <p:nvGrpSpPr>
          <p:cNvPr id="88" name="Group 87">
            <a:extLst>
              <a:ext uri="{FF2B5EF4-FFF2-40B4-BE49-F238E27FC236}">
                <a16:creationId xmlns:a16="http://schemas.microsoft.com/office/drawing/2014/main" id="{A8E9434E-E817-DBC7-1920-B417D727D3B4}"/>
              </a:ext>
            </a:extLst>
          </p:cNvPr>
          <p:cNvGrpSpPr/>
          <p:nvPr/>
        </p:nvGrpSpPr>
        <p:grpSpPr>
          <a:xfrm>
            <a:off x="283847" y="2621872"/>
            <a:ext cx="11729083" cy="822960"/>
            <a:chOff x="283847" y="2297825"/>
            <a:chExt cx="11729083" cy="822960"/>
          </a:xfrm>
        </p:grpSpPr>
        <p:sp>
          <p:nvSpPr>
            <p:cNvPr id="24" name="TextBox 23">
              <a:extLst>
                <a:ext uri="{FF2B5EF4-FFF2-40B4-BE49-F238E27FC236}">
                  <a16:creationId xmlns:a16="http://schemas.microsoft.com/office/drawing/2014/main" id="{B118D4B8-7D76-4EB4-BB71-96C85DEB4554}"/>
                </a:ext>
              </a:extLst>
            </p:cNvPr>
            <p:cNvSpPr txBox="1"/>
            <p:nvPr/>
          </p:nvSpPr>
          <p:spPr>
            <a:xfrm>
              <a:off x="283847" y="2434985"/>
              <a:ext cx="640080" cy="548640"/>
            </a:xfrm>
            <a:prstGeom prst="rect">
              <a:avLst/>
            </a:prstGeom>
            <a:noFill/>
          </p:spPr>
          <p:txBody>
            <a:bodyPr wrap="square" lIns="0" tIns="0" rIns="0" bIns="0" rtlCol="0" anchor="ctr">
              <a:noAutofit/>
            </a:bodyPr>
            <a:lstStyle/>
            <a:p>
              <a:pPr algn="ctr"/>
              <a:r>
                <a:rPr lang="en-IN" sz="8000" b="1" dirty="0">
                  <a:solidFill>
                    <a:schemeClr val="accent2"/>
                  </a:solidFill>
                </a:rPr>
                <a:t>M</a:t>
              </a:r>
            </a:p>
          </p:txBody>
        </p:sp>
        <p:grpSp>
          <p:nvGrpSpPr>
            <p:cNvPr id="82" name="Group 81">
              <a:extLst>
                <a:ext uri="{FF2B5EF4-FFF2-40B4-BE49-F238E27FC236}">
                  <a16:creationId xmlns:a16="http://schemas.microsoft.com/office/drawing/2014/main" id="{3B951CAC-5ABA-63A6-91B1-A8A4A771480C}"/>
                </a:ext>
              </a:extLst>
            </p:cNvPr>
            <p:cNvGrpSpPr/>
            <p:nvPr/>
          </p:nvGrpSpPr>
          <p:grpSpPr>
            <a:xfrm>
              <a:off x="1167759" y="2297825"/>
              <a:ext cx="10845171" cy="822960"/>
              <a:chOff x="1167759" y="2297825"/>
              <a:chExt cx="10845171" cy="822960"/>
            </a:xfrm>
          </p:grpSpPr>
          <p:sp>
            <p:nvSpPr>
              <p:cNvPr id="41" name="Arrow: Pentagon 40">
                <a:extLst>
                  <a:ext uri="{FF2B5EF4-FFF2-40B4-BE49-F238E27FC236}">
                    <a16:creationId xmlns:a16="http://schemas.microsoft.com/office/drawing/2014/main" id="{928F6D3D-F659-8C81-C98F-BDDC70502FC1}"/>
                  </a:ext>
                </a:extLst>
              </p:cNvPr>
              <p:cNvSpPr/>
              <p:nvPr/>
            </p:nvSpPr>
            <p:spPr>
              <a:xfrm>
                <a:off x="1771594" y="2297825"/>
                <a:ext cx="10241336" cy="822960"/>
              </a:xfrm>
              <a:prstGeom prst="homePlat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Arrow: Pentagon 41">
                <a:extLst>
                  <a:ext uri="{FF2B5EF4-FFF2-40B4-BE49-F238E27FC236}">
                    <a16:creationId xmlns:a16="http://schemas.microsoft.com/office/drawing/2014/main" id="{DB3CF917-231A-F39F-E8B8-AEA4CCEDE96D}"/>
                  </a:ext>
                </a:extLst>
              </p:cNvPr>
              <p:cNvSpPr/>
              <p:nvPr/>
            </p:nvSpPr>
            <p:spPr>
              <a:xfrm>
                <a:off x="1167759" y="2297825"/>
                <a:ext cx="2270952" cy="822960"/>
              </a:xfrm>
              <a:prstGeom prst="homePlate">
                <a:avLst>
                  <a:gd name="adj" fmla="val 234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Arrow: Pentagon 42">
                <a:extLst>
                  <a:ext uri="{FF2B5EF4-FFF2-40B4-BE49-F238E27FC236}">
                    <a16:creationId xmlns:a16="http://schemas.microsoft.com/office/drawing/2014/main" id="{053BB1A1-9BD8-E31F-AE87-CAFB0D3F76D4}"/>
                  </a:ext>
                </a:extLst>
              </p:cNvPr>
              <p:cNvSpPr/>
              <p:nvPr/>
            </p:nvSpPr>
            <p:spPr>
              <a:xfrm>
                <a:off x="11132910" y="2297825"/>
                <a:ext cx="880020" cy="822960"/>
              </a:xfrm>
              <a:prstGeom prst="homePlat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TextBox 43">
                <a:extLst>
                  <a:ext uri="{FF2B5EF4-FFF2-40B4-BE49-F238E27FC236}">
                    <a16:creationId xmlns:a16="http://schemas.microsoft.com/office/drawing/2014/main" id="{92A2A4A5-0308-15E8-DC8C-E7237DB93BA7}"/>
                  </a:ext>
                </a:extLst>
              </p:cNvPr>
              <p:cNvSpPr txBox="1"/>
              <p:nvPr/>
            </p:nvSpPr>
            <p:spPr>
              <a:xfrm>
                <a:off x="1399387" y="2448866"/>
                <a:ext cx="1807696" cy="520878"/>
              </a:xfrm>
              <a:prstGeom prst="rect">
                <a:avLst/>
              </a:prstGeom>
              <a:noFill/>
            </p:spPr>
            <p:txBody>
              <a:bodyPr wrap="square" lIns="0" tIns="0" rIns="0" bIns="0" rtlCol="0" anchor="ctr">
                <a:noAutofit/>
              </a:bodyPr>
              <a:lstStyle/>
              <a:p>
                <a:pPr algn="ctr"/>
                <a:r>
                  <a:rPr lang="en-IN" sz="2000" b="1" dirty="0">
                    <a:solidFill>
                      <a:schemeClr val="bg1"/>
                    </a:solidFill>
                  </a:rPr>
                  <a:t>Measurable</a:t>
                </a:r>
              </a:p>
            </p:txBody>
          </p:sp>
          <p:sp>
            <p:nvSpPr>
              <p:cNvPr id="45" name="TextBox 44">
                <a:extLst>
                  <a:ext uri="{FF2B5EF4-FFF2-40B4-BE49-F238E27FC236}">
                    <a16:creationId xmlns:a16="http://schemas.microsoft.com/office/drawing/2014/main" id="{A35272C1-7901-BB0A-56F9-5BDC07E75794}"/>
                  </a:ext>
                </a:extLst>
              </p:cNvPr>
              <p:cNvSpPr txBox="1"/>
              <p:nvPr/>
            </p:nvSpPr>
            <p:spPr>
              <a:xfrm flipH="1">
                <a:off x="3558976" y="2329598"/>
                <a:ext cx="7289786" cy="754618"/>
              </a:xfrm>
              <a:prstGeom prst="rect">
                <a:avLst/>
              </a:prstGeom>
              <a:noFill/>
            </p:spPr>
            <p:txBody>
              <a:bodyPr wrap="square" lIns="0" tIns="0" rIns="0" bIns="0" rtlCol="0" anchor="ctr">
                <a:noAutofit/>
              </a:bodyPr>
              <a:lstStyle/>
              <a:p>
                <a:r>
                  <a:rPr lang="en-US" sz="2000" dirty="0"/>
                  <a:t>Should be measurable and observable, so that the learner's progress can be tracked and evaluated.</a:t>
                </a:r>
              </a:p>
            </p:txBody>
          </p:sp>
          <p:grpSp>
            <p:nvGrpSpPr>
              <p:cNvPr id="78" name="Group 77">
                <a:extLst>
                  <a:ext uri="{FF2B5EF4-FFF2-40B4-BE49-F238E27FC236}">
                    <a16:creationId xmlns:a16="http://schemas.microsoft.com/office/drawing/2014/main" id="{F612161C-9365-E83C-CB8C-CFF92021DA38}"/>
                  </a:ext>
                </a:extLst>
              </p:cNvPr>
              <p:cNvGrpSpPr/>
              <p:nvPr/>
            </p:nvGrpSpPr>
            <p:grpSpPr>
              <a:xfrm>
                <a:off x="11261986" y="2484593"/>
                <a:ext cx="616795" cy="453526"/>
                <a:chOff x="10934605" y="2518460"/>
                <a:chExt cx="616795" cy="453526"/>
              </a:xfrm>
            </p:grpSpPr>
            <p:sp>
              <p:nvSpPr>
                <p:cNvPr id="47" name="Freeform 12">
                  <a:extLst>
                    <a:ext uri="{FF2B5EF4-FFF2-40B4-BE49-F238E27FC236}">
                      <a16:creationId xmlns:a16="http://schemas.microsoft.com/office/drawing/2014/main" id="{5D2A4F73-B1CC-2D05-6767-3BC7D7E84FE6}"/>
                    </a:ext>
                  </a:extLst>
                </p:cNvPr>
                <p:cNvSpPr>
                  <a:spLocks noEditPoints="1"/>
                </p:cNvSpPr>
                <p:nvPr/>
              </p:nvSpPr>
              <p:spPr bwMode="auto">
                <a:xfrm>
                  <a:off x="10934605" y="2518460"/>
                  <a:ext cx="616795" cy="453526"/>
                </a:xfrm>
                <a:custGeom>
                  <a:avLst/>
                  <a:gdLst>
                    <a:gd name="T0" fmla="*/ 110 w 1536"/>
                    <a:gd name="T1" fmla="*/ 91 h 1131"/>
                    <a:gd name="T2" fmla="*/ 763 w 1536"/>
                    <a:gd name="T3" fmla="*/ 31 h 1131"/>
                    <a:gd name="T4" fmla="*/ 1001 w 1536"/>
                    <a:gd name="T5" fmla="*/ 133 h 1131"/>
                    <a:gd name="T6" fmla="*/ 1048 w 1536"/>
                    <a:gd name="T7" fmla="*/ 471 h 1131"/>
                    <a:gd name="T8" fmla="*/ 1404 w 1536"/>
                    <a:gd name="T9" fmla="*/ 672 h 1131"/>
                    <a:gd name="T10" fmla="*/ 1466 w 1536"/>
                    <a:gd name="T11" fmla="*/ 682 h 1131"/>
                    <a:gd name="T12" fmla="*/ 1536 w 1536"/>
                    <a:gd name="T13" fmla="*/ 776 h 1131"/>
                    <a:gd name="T14" fmla="*/ 1514 w 1536"/>
                    <a:gd name="T15" fmla="*/ 883 h 1131"/>
                    <a:gd name="T16" fmla="*/ 1491 w 1536"/>
                    <a:gd name="T17" fmla="*/ 780 h 1131"/>
                    <a:gd name="T18" fmla="*/ 1437 w 1536"/>
                    <a:gd name="T19" fmla="*/ 716 h 1131"/>
                    <a:gd name="T20" fmla="*/ 1436 w 1536"/>
                    <a:gd name="T21" fmla="*/ 1014 h 1131"/>
                    <a:gd name="T22" fmla="*/ 1490 w 1536"/>
                    <a:gd name="T23" fmla="*/ 1081 h 1131"/>
                    <a:gd name="T24" fmla="*/ 1491 w 1536"/>
                    <a:gd name="T25" fmla="*/ 969 h 1131"/>
                    <a:gd name="T26" fmla="*/ 1536 w 1536"/>
                    <a:gd name="T27" fmla="*/ 970 h 1131"/>
                    <a:gd name="T28" fmla="*/ 1510 w 1536"/>
                    <a:gd name="T29" fmla="*/ 1123 h 1131"/>
                    <a:gd name="T30" fmla="*/ 1416 w 1536"/>
                    <a:gd name="T31" fmla="*/ 1077 h 1131"/>
                    <a:gd name="T32" fmla="*/ 1381 w 1536"/>
                    <a:gd name="T33" fmla="*/ 1020 h 1131"/>
                    <a:gd name="T34" fmla="*/ 745 w 1536"/>
                    <a:gd name="T35" fmla="*/ 771 h 1131"/>
                    <a:gd name="T36" fmla="*/ 171 w 1536"/>
                    <a:gd name="T37" fmla="*/ 699 h 1131"/>
                    <a:gd name="T38" fmla="*/ 0 w 1536"/>
                    <a:gd name="T39" fmla="*/ 552 h 1131"/>
                    <a:gd name="T40" fmla="*/ 1389 w 1536"/>
                    <a:gd name="T41" fmla="*/ 966 h 1131"/>
                    <a:gd name="T42" fmla="*/ 1390 w 1536"/>
                    <a:gd name="T43" fmla="*/ 729 h 1131"/>
                    <a:gd name="T44" fmla="*/ 1177 w 1536"/>
                    <a:gd name="T45" fmla="*/ 583 h 1131"/>
                    <a:gd name="T46" fmla="*/ 386 w 1536"/>
                    <a:gd name="T47" fmla="*/ 438 h 1131"/>
                    <a:gd name="T48" fmla="*/ 47 w 1536"/>
                    <a:gd name="T49" fmla="*/ 321 h 1131"/>
                    <a:gd name="T50" fmla="*/ 46 w 1536"/>
                    <a:gd name="T51" fmla="*/ 537 h 1131"/>
                    <a:gd name="T52" fmla="*/ 78 w 1536"/>
                    <a:gd name="T53" fmla="*/ 566 h 1131"/>
                    <a:gd name="T54" fmla="*/ 123 w 1536"/>
                    <a:gd name="T55" fmla="*/ 567 h 1131"/>
                    <a:gd name="T56" fmla="*/ 127 w 1536"/>
                    <a:gd name="T57" fmla="*/ 630 h 1131"/>
                    <a:gd name="T58" fmla="*/ 214 w 1536"/>
                    <a:gd name="T59" fmla="*/ 613 h 1131"/>
                    <a:gd name="T60" fmla="*/ 258 w 1536"/>
                    <a:gd name="T61" fmla="*/ 613 h 1131"/>
                    <a:gd name="T62" fmla="*/ 264 w 1536"/>
                    <a:gd name="T63" fmla="*/ 680 h 1131"/>
                    <a:gd name="T64" fmla="*/ 366 w 1536"/>
                    <a:gd name="T65" fmla="*/ 644 h 1131"/>
                    <a:gd name="T66" fmla="*/ 411 w 1536"/>
                    <a:gd name="T67" fmla="*/ 642 h 1131"/>
                    <a:gd name="T68" fmla="*/ 411 w 1536"/>
                    <a:gd name="T69" fmla="*/ 707 h 1131"/>
                    <a:gd name="T70" fmla="*/ 525 w 1536"/>
                    <a:gd name="T71" fmla="*/ 656 h 1131"/>
                    <a:gd name="T72" fmla="*/ 570 w 1536"/>
                    <a:gd name="T73" fmla="*/ 659 h 1131"/>
                    <a:gd name="T74" fmla="*/ 676 w 1536"/>
                    <a:gd name="T75" fmla="*/ 717 h 1131"/>
                    <a:gd name="T76" fmla="*/ 698 w 1536"/>
                    <a:gd name="T77" fmla="*/ 642 h 1131"/>
                    <a:gd name="T78" fmla="*/ 721 w 1536"/>
                    <a:gd name="T79" fmla="*/ 722 h 1131"/>
                    <a:gd name="T80" fmla="*/ 824 w 1536"/>
                    <a:gd name="T81" fmla="*/ 685 h 1131"/>
                    <a:gd name="T82" fmla="*/ 869 w 1536"/>
                    <a:gd name="T83" fmla="*/ 685 h 1131"/>
                    <a:gd name="T84" fmla="*/ 897 w 1536"/>
                    <a:gd name="T85" fmla="*/ 753 h 1131"/>
                    <a:gd name="T86" fmla="*/ 974 w 1536"/>
                    <a:gd name="T87" fmla="*/ 725 h 1131"/>
                    <a:gd name="T88" fmla="*/ 1018 w 1536"/>
                    <a:gd name="T89" fmla="*/ 725 h 1131"/>
                    <a:gd name="T90" fmla="*/ 1024 w 1536"/>
                    <a:gd name="T91" fmla="*/ 785 h 1131"/>
                    <a:gd name="T92" fmla="*/ 1114 w 1536"/>
                    <a:gd name="T93" fmla="*/ 772 h 1131"/>
                    <a:gd name="T94" fmla="*/ 1159 w 1536"/>
                    <a:gd name="T95" fmla="*/ 773 h 1131"/>
                    <a:gd name="T96" fmla="*/ 1169 w 1536"/>
                    <a:gd name="T97" fmla="*/ 839 h 1131"/>
                    <a:gd name="T98" fmla="*/ 1246 w 1536"/>
                    <a:gd name="T99" fmla="*/ 874 h 1131"/>
                    <a:gd name="T100" fmla="*/ 1247 w 1536"/>
                    <a:gd name="T101" fmla="*/ 844 h 1131"/>
                    <a:gd name="T102" fmla="*/ 1292 w 1536"/>
                    <a:gd name="T103" fmla="*/ 844 h 1131"/>
                    <a:gd name="T104" fmla="*/ 1297 w 1536"/>
                    <a:gd name="T105" fmla="*/ 904 h 1131"/>
                    <a:gd name="T106" fmla="*/ 528 w 1536"/>
                    <a:gd name="T107" fmla="*/ 402 h 1131"/>
                    <a:gd name="T108" fmla="*/ 982 w 1536"/>
                    <a:gd name="T109" fmla="*/ 276 h 1131"/>
                    <a:gd name="T110" fmla="*/ 962 w 1536"/>
                    <a:gd name="T111" fmla="*/ 159 h 1131"/>
                    <a:gd name="T112" fmla="*/ 623 w 1536"/>
                    <a:gd name="T113" fmla="*/ 57 h 1131"/>
                    <a:gd name="T114" fmla="*/ 105 w 1536"/>
                    <a:gd name="T115" fmla="*/ 146 h 1131"/>
                    <a:gd name="T116" fmla="*/ 82 w 1536"/>
                    <a:gd name="T117" fmla="*/ 292 h 1131"/>
                    <a:gd name="T118" fmla="*/ 528 w 1536"/>
                    <a:gd name="T119" fmla="*/ 402 h 1131"/>
                    <a:gd name="T120" fmla="*/ 780 w 1536"/>
                    <a:gd name="T121" fmla="*/ 420 h 1131"/>
                    <a:gd name="T122" fmla="*/ 1003 w 1536"/>
                    <a:gd name="T123" fmla="*/ 32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6" h="1131">
                      <a:moveTo>
                        <a:pt x="0" y="211"/>
                      </a:moveTo>
                      <a:cubicBezTo>
                        <a:pt x="16" y="151"/>
                        <a:pt x="59" y="118"/>
                        <a:pt x="110" y="91"/>
                      </a:cubicBezTo>
                      <a:cubicBezTo>
                        <a:pt x="179" y="54"/>
                        <a:pt x="254" y="35"/>
                        <a:pt x="331" y="23"/>
                      </a:cubicBezTo>
                      <a:cubicBezTo>
                        <a:pt x="475" y="0"/>
                        <a:pt x="619" y="2"/>
                        <a:pt x="763" y="31"/>
                      </a:cubicBezTo>
                      <a:cubicBezTo>
                        <a:pt x="828" y="44"/>
                        <a:pt x="892" y="63"/>
                        <a:pt x="950" y="97"/>
                      </a:cubicBezTo>
                      <a:cubicBezTo>
                        <a:pt x="968" y="107"/>
                        <a:pt x="985" y="120"/>
                        <a:pt x="1001" y="133"/>
                      </a:cubicBezTo>
                      <a:cubicBezTo>
                        <a:pt x="1034" y="162"/>
                        <a:pt x="1050" y="197"/>
                        <a:pt x="1049" y="242"/>
                      </a:cubicBezTo>
                      <a:cubicBezTo>
                        <a:pt x="1047" y="318"/>
                        <a:pt x="1049" y="395"/>
                        <a:pt x="1048" y="471"/>
                      </a:cubicBezTo>
                      <a:cubicBezTo>
                        <a:pt x="1048" y="481"/>
                        <a:pt x="1051" y="486"/>
                        <a:pt x="1061" y="489"/>
                      </a:cubicBezTo>
                      <a:cubicBezTo>
                        <a:pt x="1186" y="530"/>
                        <a:pt x="1302" y="587"/>
                        <a:pt x="1404" y="672"/>
                      </a:cubicBezTo>
                      <a:cubicBezTo>
                        <a:pt x="1408" y="674"/>
                        <a:pt x="1415" y="675"/>
                        <a:pt x="1420" y="674"/>
                      </a:cubicBezTo>
                      <a:cubicBezTo>
                        <a:pt x="1437" y="668"/>
                        <a:pt x="1452" y="671"/>
                        <a:pt x="1466" y="682"/>
                      </a:cubicBezTo>
                      <a:cubicBezTo>
                        <a:pt x="1482" y="696"/>
                        <a:pt x="1498" y="710"/>
                        <a:pt x="1514" y="725"/>
                      </a:cubicBezTo>
                      <a:cubicBezTo>
                        <a:pt x="1529" y="739"/>
                        <a:pt x="1536" y="756"/>
                        <a:pt x="1536" y="776"/>
                      </a:cubicBezTo>
                      <a:cubicBezTo>
                        <a:pt x="1536" y="803"/>
                        <a:pt x="1536" y="830"/>
                        <a:pt x="1536" y="857"/>
                      </a:cubicBezTo>
                      <a:cubicBezTo>
                        <a:pt x="1536" y="873"/>
                        <a:pt x="1528" y="883"/>
                        <a:pt x="1514" y="883"/>
                      </a:cubicBezTo>
                      <a:cubicBezTo>
                        <a:pt x="1500" y="884"/>
                        <a:pt x="1491" y="874"/>
                        <a:pt x="1491" y="856"/>
                      </a:cubicBezTo>
                      <a:cubicBezTo>
                        <a:pt x="1491" y="831"/>
                        <a:pt x="1492" y="805"/>
                        <a:pt x="1491" y="780"/>
                      </a:cubicBezTo>
                      <a:cubicBezTo>
                        <a:pt x="1490" y="771"/>
                        <a:pt x="1486" y="762"/>
                        <a:pt x="1480" y="755"/>
                      </a:cubicBezTo>
                      <a:cubicBezTo>
                        <a:pt x="1468" y="742"/>
                        <a:pt x="1453" y="730"/>
                        <a:pt x="1437" y="716"/>
                      </a:cubicBezTo>
                      <a:cubicBezTo>
                        <a:pt x="1436" y="724"/>
                        <a:pt x="1436" y="729"/>
                        <a:pt x="1436" y="735"/>
                      </a:cubicBezTo>
                      <a:cubicBezTo>
                        <a:pt x="1436" y="828"/>
                        <a:pt x="1436" y="921"/>
                        <a:pt x="1436" y="1014"/>
                      </a:cubicBezTo>
                      <a:cubicBezTo>
                        <a:pt x="1435" y="1030"/>
                        <a:pt x="1440" y="1042"/>
                        <a:pt x="1454" y="1052"/>
                      </a:cubicBezTo>
                      <a:cubicBezTo>
                        <a:pt x="1466" y="1060"/>
                        <a:pt x="1477" y="1070"/>
                        <a:pt x="1490" y="1081"/>
                      </a:cubicBezTo>
                      <a:cubicBezTo>
                        <a:pt x="1491" y="1075"/>
                        <a:pt x="1491" y="1071"/>
                        <a:pt x="1491" y="1067"/>
                      </a:cubicBezTo>
                      <a:cubicBezTo>
                        <a:pt x="1491" y="1034"/>
                        <a:pt x="1491" y="1002"/>
                        <a:pt x="1491" y="969"/>
                      </a:cubicBezTo>
                      <a:cubicBezTo>
                        <a:pt x="1491" y="954"/>
                        <a:pt x="1500" y="944"/>
                        <a:pt x="1513" y="944"/>
                      </a:cubicBezTo>
                      <a:cubicBezTo>
                        <a:pt x="1527" y="944"/>
                        <a:pt x="1536" y="954"/>
                        <a:pt x="1536" y="970"/>
                      </a:cubicBezTo>
                      <a:cubicBezTo>
                        <a:pt x="1536" y="1007"/>
                        <a:pt x="1536" y="1044"/>
                        <a:pt x="1536" y="1081"/>
                      </a:cubicBezTo>
                      <a:cubicBezTo>
                        <a:pt x="1536" y="1100"/>
                        <a:pt x="1528" y="1114"/>
                        <a:pt x="1510" y="1123"/>
                      </a:cubicBezTo>
                      <a:cubicBezTo>
                        <a:pt x="1493" y="1131"/>
                        <a:pt x="1476" y="1128"/>
                        <a:pt x="1461" y="1116"/>
                      </a:cubicBezTo>
                      <a:cubicBezTo>
                        <a:pt x="1446" y="1103"/>
                        <a:pt x="1429" y="1092"/>
                        <a:pt x="1416" y="1077"/>
                      </a:cubicBezTo>
                      <a:cubicBezTo>
                        <a:pt x="1405" y="1066"/>
                        <a:pt x="1400" y="1050"/>
                        <a:pt x="1392" y="1037"/>
                      </a:cubicBezTo>
                      <a:cubicBezTo>
                        <a:pt x="1389" y="1031"/>
                        <a:pt x="1386" y="1024"/>
                        <a:pt x="1381" y="1020"/>
                      </a:cubicBezTo>
                      <a:cubicBezTo>
                        <a:pt x="1313" y="961"/>
                        <a:pt x="1235" y="917"/>
                        <a:pt x="1153" y="881"/>
                      </a:cubicBezTo>
                      <a:cubicBezTo>
                        <a:pt x="1022" y="825"/>
                        <a:pt x="886" y="791"/>
                        <a:pt x="745" y="771"/>
                      </a:cubicBezTo>
                      <a:cubicBezTo>
                        <a:pt x="655" y="758"/>
                        <a:pt x="565" y="756"/>
                        <a:pt x="475" y="753"/>
                      </a:cubicBezTo>
                      <a:cubicBezTo>
                        <a:pt x="371" y="750"/>
                        <a:pt x="269" y="735"/>
                        <a:pt x="171" y="699"/>
                      </a:cubicBezTo>
                      <a:cubicBezTo>
                        <a:pt x="146" y="690"/>
                        <a:pt x="123" y="678"/>
                        <a:pt x="100" y="666"/>
                      </a:cubicBezTo>
                      <a:cubicBezTo>
                        <a:pt x="53" y="640"/>
                        <a:pt x="15" y="607"/>
                        <a:pt x="0" y="552"/>
                      </a:cubicBezTo>
                      <a:cubicBezTo>
                        <a:pt x="0" y="438"/>
                        <a:pt x="0" y="324"/>
                        <a:pt x="0" y="211"/>
                      </a:cubicBezTo>
                      <a:close/>
                      <a:moveTo>
                        <a:pt x="1389" y="966"/>
                      </a:moveTo>
                      <a:cubicBezTo>
                        <a:pt x="1390" y="963"/>
                        <a:pt x="1391" y="960"/>
                        <a:pt x="1391" y="957"/>
                      </a:cubicBezTo>
                      <a:cubicBezTo>
                        <a:pt x="1391" y="881"/>
                        <a:pt x="1391" y="805"/>
                        <a:pt x="1390" y="729"/>
                      </a:cubicBezTo>
                      <a:cubicBezTo>
                        <a:pt x="1390" y="723"/>
                        <a:pt x="1385" y="716"/>
                        <a:pt x="1380" y="711"/>
                      </a:cubicBezTo>
                      <a:cubicBezTo>
                        <a:pt x="1319" y="658"/>
                        <a:pt x="1250" y="617"/>
                        <a:pt x="1177" y="583"/>
                      </a:cubicBezTo>
                      <a:cubicBezTo>
                        <a:pt x="987" y="496"/>
                        <a:pt x="786" y="459"/>
                        <a:pt x="579" y="448"/>
                      </a:cubicBezTo>
                      <a:cubicBezTo>
                        <a:pt x="515" y="444"/>
                        <a:pt x="450" y="444"/>
                        <a:pt x="386" y="438"/>
                      </a:cubicBezTo>
                      <a:cubicBezTo>
                        <a:pt x="307" y="431"/>
                        <a:pt x="229" y="414"/>
                        <a:pt x="155" y="385"/>
                      </a:cubicBezTo>
                      <a:cubicBezTo>
                        <a:pt x="116" y="369"/>
                        <a:pt x="79" y="349"/>
                        <a:pt x="47" y="321"/>
                      </a:cubicBezTo>
                      <a:cubicBezTo>
                        <a:pt x="46" y="323"/>
                        <a:pt x="46" y="324"/>
                        <a:pt x="46" y="324"/>
                      </a:cubicBezTo>
                      <a:cubicBezTo>
                        <a:pt x="46" y="395"/>
                        <a:pt x="45" y="466"/>
                        <a:pt x="46" y="537"/>
                      </a:cubicBezTo>
                      <a:cubicBezTo>
                        <a:pt x="46" y="560"/>
                        <a:pt x="59" y="578"/>
                        <a:pt x="78" y="595"/>
                      </a:cubicBezTo>
                      <a:cubicBezTo>
                        <a:pt x="78" y="583"/>
                        <a:pt x="78" y="575"/>
                        <a:pt x="78" y="566"/>
                      </a:cubicBezTo>
                      <a:cubicBezTo>
                        <a:pt x="78" y="549"/>
                        <a:pt x="87" y="539"/>
                        <a:pt x="101" y="539"/>
                      </a:cubicBezTo>
                      <a:cubicBezTo>
                        <a:pt x="114" y="539"/>
                        <a:pt x="123" y="550"/>
                        <a:pt x="123" y="567"/>
                      </a:cubicBezTo>
                      <a:cubicBezTo>
                        <a:pt x="123" y="584"/>
                        <a:pt x="123" y="601"/>
                        <a:pt x="123" y="618"/>
                      </a:cubicBezTo>
                      <a:cubicBezTo>
                        <a:pt x="123" y="622"/>
                        <a:pt x="125" y="628"/>
                        <a:pt x="127" y="630"/>
                      </a:cubicBezTo>
                      <a:cubicBezTo>
                        <a:pt x="155" y="643"/>
                        <a:pt x="183" y="655"/>
                        <a:pt x="214" y="668"/>
                      </a:cubicBezTo>
                      <a:cubicBezTo>
                        <a:pt x="214" y="647"/>
                        <a:pt x="213" y="630"/>
                        <a:pt x="214" y="613"/>
                      </a:cubicBezTo>
                      <a:cubicBezTo>
                        <a:pt x="214" y="596"/>
                        <a:pt x="223" y="585"/>
                        <a:pt x="237" y="586"/>
                      </a:cubicBezTo>
                      <a:cubicBezTo>
                        <a:pt x="250" y="586"/>
                        <a:pt x="258" y="596"/>
                        <a:pt x="258" y="613"/>
                      </a:cubicBezTo>
                      <a:cubicBezTo>
                        <a:pt x="259" y="632"/>
                        <a:pt x="258" y="651"/>
                        <a:pt x="259" y="670"/>
                      </a:cubicBezTo>
                      <a:cubicBezTo>
                        <a:pt x="259" y="673"/>
                        <a:pt x="261" y="679"/>
                        <a:pt x="264" y="680"/>
                      </a:cubicBezTo>
                      <a:cubicBezTo>
                        <a:pt x="297" y="687"/>
                        <a:pt x="331" y="694"/>
                        <a:pt x="366" y="701"/>
                      </a:cubicBezTo>
                      <a:cubicBezTo>
                        <a:pt x="366" y="680"/>
                        <a:pt x="366" y="662"/>
                        <a:pt x="366" y="644"/>
                      </a:cubicBezTo>
                      <a:cubicBezTo>
                        <a:pt x="366" y="630"/>
                        <a:pt x="375" y="622"/>
                        <a:pt x="387" y="621"/>
                      </a:cubicBezTo>
                      <a:cubicBezTo>
                        <a:pt x="400" y="621"/>
                        <a:pt x="409" y="629"/>
                        <a:pt x="411" y="642"/>
                      </a:cubicBezTo>
                      <a:cubicBezTo>
                        <a:pt x="411" y="647"/>
                        <a:pt x="411" y="653"/>
                        <a:pt x="411" y="658"/>
                      </a:cubicBezTo>
                      <a:cubicBezTo>
                        <a:pt x="411" y="673"/>
                        <a:pt x="411" y="689"/>
                        <a:pt x="411" y="707"/>
                      </a:cubicBezTo>
                      <a:cubicBezTo>
                        <a:pt x="450" y="707"/>
                        <a:pt x="487" y="707"/>
                        <a:pt x="525" y="707"/>
                      </a:cubicBezTo>
                      <a:cubicBezTo>
                        <a:pt x="525" y="690"/>
                        <a:pt x="525" y="673"/>
                        <a:pt x="525" y="656"/>
                      </a:cubicBezTo>
                      <a:cubicBezTo>
                        <a:pt x="526" y="642"/>
                        <a:pt x="535" y="633"/>
                        <a:pt x="548" y="633"/>
                      </a:cubicBezTo>
                      <a:cubicBezTo>
                        <a:pt x="561" y="634"/>
                        <a:pt x="570" y="643"/>
                        <a:pt x="570" y="659"/>
                      </a:cubicBezTo>
                      <a:cubicBezTo>
                        <a:pt x="570" y="676"/>
                        <a:pt x="570" y="693"/>
                        <a:pt x="570" y="710"/>
                      </a:cubicBezTo>
                      <a:cubicBezTo>
                        <a:pt x="607" y="713"/>
                        <a:pt x="641" y="715"/>
                        <a:pt x="676" y="717"/>
                      </a:cubicBezTo>
                      <a:cubicBezTo>
                        <a:pt x="676" y="700"/>
                        <a:pt x="676" y="685"/>
                        <a:pt x="676" y="670"/>
                      </a:cubicBezTo>
                      <a:cubicBezTo>
                        <a:pt x="676" y="653"/>
                        <a:pt x="684" y="643"/>
                        <a:pt x="698" y="642"/>
                      </a:cubicBezTo>
                      <a:cubicBezTo>
                        <a:pt x="712" y="642"/>
                        <a:pt x="721" y="652"/>
                        <a:pt x="721" y="670"/>
                      </a:cubicBezTo>
                      <a:cubicBezTo>
                        <a:pt x="721" y="687"/>
                        <a:pt x="721" y="705"/>
                        <a:pt x="721" y="722"/>
                      </a:cubicBezTo>
                      <a:cubicBezTo>
                        <a:pt x="756" y="727"/>
                        <a:pt x="789" y="732"/>
                        <a:pt x="824" y="737"/>
                      </a:cubicBezTo>
                      <a:cubicBezTo>
                        <a:pt x="824" y="719"/>
                        <a:pt x="824" y="702"/>
                        <a:pt x="824" y="685"/>
                      </a:cubicBezTo>
                      <a:cubicBezTo>
                        <a:pt x="825" y="671"/>
                        <a:pt x="833" y="663"/>
                        <a:pt x="846" y="662"/>
                      </a:cubicBezTo>
                      <a:cubicBezTo>
                        <a:pt x="858" y="662"/>
                        <a:pt x="868" y="670"/>
                        <a:pt x="869" y="685"/>
                      </a:cubicBezTo>
                      <a:cubicBezTo>
                        <a:pt x="870" y="695"/>
                        <a:pt x="869" y="706"/>
                        <a:pt x="869" y="717"/>
                      </a:cubicBezTo>
                      <a:cubicBezTo>
                        <a:pt x="869" y="746"/>
                        <a:pt x="869" y="746"/>
                        <a:pt x="897" y="753"/>
                      </a:cubicBezTo>
                      <a:cubicBezTo>
                        <a:pt x="922" y="758"/>
                        <a:pt x="947" y="764"/>
                        <a:pt x="973" y="770"/>
                      </a:cubicBezTo>
                      <a:cubicBezTo>
                        <a:pt x="973" y="754"/>
                        <a:pt x="973" y="739"/>
                        <a:pt x="974" y="725"/>
                      </a:cubicBezTo>
                      <a:cubicBezTo>
                        <a:pt x="974" y="710"/>
                        <a:pt x="984" y="700"/>
                        <a:pt x="996" y="700"/>
                      </a:cubicBezTo>
                      <a:cubicBezTo>
                        <a:pt x="1009" y="700"/>
                        <a:pt x="1018" y="710"/>
                        <a:pt x="1018" y="725"/>
                      </a:cubicBezTo>
                      <a:cubicBezTo>
                        <a:pt x="1019" y="741"/>
                        <a:pt x="1018" y="757"/>
                        <a:pt x="1019" y="773"/>
                      </a:cubicBezTo>
                      <a:cubicBezTo>
                        <a:pt x="1019" y="777"/>
                        <a:pt x="1021" y="784"/>
                        <a:pt x="1024" y="785"/>
                      </a:cubicBezTo>
                      <a:cubicBezTo>
                        <a:pt x="1053" y="795"/>
                        <a:pt x="1083" y="805"/>
                        <a:pt x="1114" y="815"/>
                      </a:cubicBezTo>
                      <a:cubicBezTo>
                        <a:pt x="1114" y="800"/>
                        <a:pt x="1113" y="786"/>
                        <a:pt x="1114" y="772"/>
                      </a:cubicBezTo>
                      <a:cubicBezTo>
                        <a:pt x="1114" y="757"/>
                        <a:pt x="1124" y="747"/>
                        <a:pt x="1137" y="748"/>
                      </a:cubicBezTo>
                      <a:cubicBezTo>
                        <a:pt x="1150" y="748"/>
                        <a:pt x="1158" y="757"/>
                        <a:pt x="1159" y="773"/>
                      </a:cubicBezTo>
                      <a:cubicBezTo>
                        <a:pt x="1159" y="789"/>
                        <a:pt x="1159" y="806"/>
                        <a:pt x="1158" y="822"/>
                      </a:cubicBezTo>
                      <a:cubicBezTo>
                        <a:pt x="1158" y="831"/>
                        <a:pt x="1161" y="835"/>
                        <a:pt x="1169" y="839"/>
                      </a:cubicBezTo>
                      <a:cubicBezTo>
                        <a:pt x="1192" y="849"/>
                        <a:pt x="1213" y="860"/>
                        <a:pt x="1236" y="870"/>
                      </a:cubicBezTo>
                      <a:cubicBezTo>
                        <a:pt x="1239" y="872"/>
                        <a:pt x="1242" y="872"/>
                        <a:pt x="1246" y="874"/>
                      </a:cubicBezTo>
                      <a:cubicBezTo>
                        <a:pt x="1247" y="871"/>
                        <a:pt x="1247" y="870"/>
                        <a:pt x="1247" y="869"/>
                      </a:cubicBezTo>
                      <a:cubicBezTo>
                        <a:pt x="1247" y="861"/>
                        <a:pt x="1247" y="852"/>
                        <a:pt x="1247" y="844"/>
                      </a:cubicBezTo>
                      <a:cubicBezTo>
                        <a:pt x="1248" y="825"/>
                        <a:pt x="1255" y="816"/>
                        <a:pt x="1269" y="816"/>
                      </a:cubicBezTo>
                      <a:cubicBezTo>
                        <a:pt x="1284" y="816"/>
                        <a:pt x="1292" y="825"/>
                        <a:pt x="1292" y="844"/>
                      </a:cubicBezTo>
                      <a:cubicBezTo>
                        <a:pt x="1293" y="860"/>
                        <a:pt x="1292" y="875"/>
                        <a:pt x="1293" y="891"/>
                      </a:cubicBezTo>
                      <a:cubicBezTo>
                        <a:pt x="1293" y="895"/>
                        <a:pt x="1294" y="902"/>
                        <a:pt x="1297" y="904"/>
                      </a:cubicBezTo>
                      <a:cubicBezTo>
                        <a:pt x="1327" y="925"/>
                        <a:pt x="1358" y="945"/>
                        <a:pt x="1389" y="966"/>
                      </a:cubicBezTo>
                      <a:close/>
                      <a:moveTo>
                        <a:pt x="528" y="402"/>
                      </a:moveTo>
                      <a:cubicBezTo>
                        <a:pt x="646" y="401"/>
                        <a:pt x="761" y="388"/>
                        <a:pt x="870" y="345"/>
                      </a:cubicBezTo>
                      <a:cubicBezTo>
                        <a:pt x="911" y="329"/>
                        <a:pt x="952" y="310"/>
                        <a:pt x="982" y="276"/>
                      </a:cubicBezTo>
                      <a:cubicBezTo>
                        <a:pt x="1010" y="244"/>
                        <a:pt x="1011" y="211"/>
                        <a:pt x="983" y="179"/>
                      </a:cubicBezTo>
                      <a:cubicBezTo>
                        <a:pt x="977" y="172"/>
                        <a:pt x="970" y="164"/>
                        <a:pt x="962" y="159"/>
                      </a:cubicBezTo>
                      <a:cubicBezTo>
                        <a:pt x="935" y="143"/>
                        <a:pt x="907" y="125"/>
                        <a:pt x="878" y="112"/>
                      </a:cubicBezTo>
                      <a:cubicBezTo>
                        <a:pt x="797" y="78"/>
                        <a:pt x="710" y="63"/>
                        <a:pt x="623" y="57"/>
                      </a:cubicBezTo>
                      <a:cubicBezTo>
                        <a:pt x="498" y="47"/>
                        <a:pt x="374" y="54"/>
                        <a:pt x="252" y="85"/>
                      </a:cubicBezTo>
                      <a:cubicBezTo>
                        <a:pt x="201" y="98"/>
                        <a:pt x="150" y="116"/>
                        <a:pt x="105" y="146"/>
                      </a:cubicBezTo>
                      <a:cubicBezTo>
                        <a:pt x="96" y="152"/>
                        <a:pt x="87" y="158"/>
                        <a:pt x="79" y="166"/>
                      </a:cubicBezTo>
                      <a:cubicBezTo>
                        <a:pt x="33" y="207"/>
                        <a:pt x="34" y="252"/>
                        <a:pt x="82" y="292"/>
                      </a:cubicBezTo>
                      <a:cubicBezTo>
                        <a:pt x="111" y="316"/>
                        <a:pt x="145" y="333"/>
                        <a:pt x="181" y="346"/>
                      </a:cubicBezTo>
                      <a:cubicBezTo>
                        <a:pt x="294" y="387"/>
                        <a:pt x="411" y="400"/>
                        <a:pt x="528" y="402"/>
                      </a:cubicBezTo>
                      <a:close/>
                      <a:moveTo>
                        <a:pt x="1003" y="320"/>
                      </a:moveTo>
                      <a:cubicBezTo>
                        <a:pt x="937" y="376"/>
                        <a:pt x="860" y="400"/>
                        <a:pt x="780" y="420"/>
                      </a:cubicBezTo>
                      <a:cubicBezTo>
                        <a:pt x="855" y="436"/>
                        <a:pt x="928" y="452"/>
                        <a:pt x="1003" y="468"/>
                      </a:cubicBezTo>
                      <a:cubicBezTo>
                        <a:pt x="1003" y="420"/>
                        <a:pt x="1003" y="371"/>
                        <a:pt x="1003" y="32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3">
                  <a:extLst>
                    <a:ext uri="{FF2B5EF4-FFF2-40B4-BE49-F238E27FC236}">
                      <a16:creationId xmlns:a16="http://schemas.microsoft.com/office/drawing/2014/main" id="{6E3BF953-933C-A810-03B0-1B55C87C15D2}"/>
                    </a:ext>
                  </a:extLst>
                </p:cNvPr>
                <p:cNvSpPr>
                  <a:spLocks/>
                </p:cNvSpPr>
                <p:nvPr/>
              </p:nvSpPr>
              <p:spPr bwMode="auto">
                <a:xfrm>
                  <a:off x="10984520" y="2530601"/>
                  <a:ext cx="335031" cy="122287"/>
                </a:xfrm>
                <a:custGeom>
                  <a:avLst/>
                  <a:gdLst>
                    <a:gd name="T0" fmla="*/ 269 w 565"/>
                    <a:gd name="T1" fmla="*/ 208 h 208"/>
                    <a:gd name="T2" fmla="*/ 73 w 565"/>
                    <a:gd name="T3" fmla="*/ 174 h 208"/>
                    <a:gd name="T4" fmla="*/ 24 w 565"/>
                    <a:gd name="T5" fmla="*/ 143 h 208"/>
                    <a:gd name="T6" fmla="*/ 24 w 565"/>
                    <a:gd name="T7" fmla="*/ 65 h 208"/>
                    <a:gd name="T8" fmla="*/ 99 w 565"/>
                    <a:gd name="T9" fmla="*/ 25 h 208"/>
                    <a:gd name="T10" fmla="*/ 227 w 565"/>
                    <a:gd name="T11" fmla="*/ 3 h 208"/>
                    <a:gd name="T12" fmla="*/ 254 w 565"/>
                    <a:gd name="T13" fmla="*/ 22 h 208"/>
                    <a:gd name="T14" fmla="*/ 231 w 565"/>
                    <a:gd name="T15" fmla="*/ 47 h 208"/>
                    <a:gd name="T16" fmla="*/ 116 w 565"/>
                    <a:gd name="T17" fmla="*/ 67 h 208"/>
                    <a:gd name="T18" fmla="*/ 73 w 565"/>
                    <a:gd name="T19" fmla="*/ 84 h 208"/>
                    <a:gd name="T20" fmla="*/ 52 w 565"/>
                    <a:gd name="T21" fmla="*/ 104 h 208"/>
                    <a:gd name="T22" fmla="*/ 73 w 565"/>
                    <a:gd name="T23" fmla="*/ 124 h 208"/>
                    <a:gd name="T24" fmla="*/ 139 w 565"/>
                    <a:gd name="T25" fmla="*/ 148 h 208"/>
                    <a:gd name="T26" fmla="*/ 450 w 565"/>
                    <a:gd name="T27" fmla="*/ 141 h 208"/>
                    <a:gd name="T28" fmla="*/ 500 w 565"/>
                    <a:gd name="T29" fmla="*/ 118 h 208"/>
                    <a:gd name="T30" fmla="*/ 500 w 565"/>
                    <a:gd name="T31" fmla="*/ 91 h 208"/>
                    <a:gd name="T32" fmla="*/ 413 w 565"/>
                    <a:gd name="T33" fmla="*/ 58 h 208"/>
                    <a:gd name="T34" fmla="*/ 343 w 565"/>
                    <a:gd name="T35" fmla="*/ 48 h 208"/>
                    <a:gd name="T36" fmla="*/ 331 w 565"/>
                    <a:gd name="T37" fmla="*/ 46 h 208"/>
                    <a:gd name="T38" fmla="*/ 315 w 565"/>
                    <a:gd name="T39" fmla="*/ 22 h 208"/>
                    <a:gd name="T40" fmla="*/ 336 w 565"/>
                    <a:gd name="T41" fmla="*/ 3 h 208"/>
                    <a:gd name="T42" fmla="*/ 516 w 565"/>
                    <a:gd name="T43" fmla="*/ 47 h 208"/>
                    <a:gd name="T44" fmla="*/ 534 w 565"/>
                    <a:gd name="T45" fmla="*/ 60 h 208"/>
                    <a:gd name="T46" fmla="*/ 534 w 565"/>
                    <a:gd name="T47" fmla="*/ 147 h 208"/>
                    <a:gd name="T48" fmla="*/ 465 w 565"/>
                    <a:gd name="T49" fmla="*/ 183 h 208"/>
                    <a:gd name="T50" fmla="*/ 269 w 565"/>
                    <a:gd name="T5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5" h="208">
                      <a:moveTo>
                        <a:pt x="269" y="208"/>
                      </a:moveTo>
                      <a:cubicBezTo>
                        <a:pt x="210" y="208"/>
                        <a:pt x="140" y="202"/>
                        <a:pt x="73" y="174"/>
                      </a:cubicBezTo>
                      <a:cubicBezTo>
                        <a:pt x="55" y="167"/>
                        <a:pt x="38" y="156"/>
                        <a:pt x="24" y="143"/>
                      </a:cubicBezTo>
                      <a:cubicBezTo>
                        <a:pt x="0" y="120"/>
                        <a:pt x="1" y="89"/>
                        <a:pt x="24" y="65"/>
                      </a:cubicBezTo>
                      <a:cubicBezTo>
                        <a:pt x="45" y="44"/>
                        <a:pt x="71" y="32"/>
                        <a:pt x="99" y="25"/>
                      </a:cubicBezTo>
                      <a:cubicBezTo>
                        <a:pt x="141" y="16"/>
                        <a:pt x="184" y="9"/>
                        <a:pt x="227" y="3"/>
                      </a:cubicBezTo>
                      <a:cubicBezTo>
                        <a:pt x="242" y="0"/>
                        <a:pt x="253" y="9"/>
                        <a:pt x="254" y="22"/>
                      </a:cubicBezTo>
                      <a:cubicBezTo>
                        <a:pt x="256" y="35"/>
                        <a:pt x="247" y="45"/>
                        <a:pt x="231" y="47"/>
                      </a:cubicBezTo>
                      <a:cubicBezTo>
                        <a:pt x="192" y="54"/>
                        <a:pt x="154" y="59"/>
                        <a:pt x="116" y="67"/>
                      </a:cubicBezTo>
                      <a:cubicBezTo>
                        <a:pt x="101" y="70"/>
                        <a:pt x="87" y="77"/>
                        <a:pt x="73" y="84"/>
                      </a:cubicBezTo>
                      <a:cubicBezTo>
                        <a:pt x="65" y="89"/>
                        <a:pt x="59" y="98"/>
                        <a:pt x="52" y="104"/>
                      </a:cubicBezTo>
                      <a:cubicBezTo>
                        <a:pt x="59" y="111"/>
                        <a:pt x="65" y="121"/>
                        <a:pt x="73" y="124"/>
                      </a:cubicBezTo>
                      <a:cubicBezTo>
                        <a:pt x="94" y="134"/>
                        <a:pt x="116" y="143"/>
                        <a:pt x="139" y="148"/>
                      </a:cubicBezTo>
                      <a:cubicBezTo>
                        <a:pt x="243" y="170"/>
                        <a:pt x="347" y="170"/>
                        <a:pt x="450" y="141"/>
                      </a:cubicBezTo>
                      <a:cubicBezTo>
                        <a:pt x="468" y="136"/>
                        <a:pt x="484" y="127"/>
                        <a:pt x="500" y="118"/>
                      </a:cubicBezTo>
                      <a:cubicBezTo>
                        <a:pt x="515" y="109"/>
                        <a:pt x="514" y="101"/>
                        <a:pt x="500" y="91"/>
                      </a:cubicBezTo>
                      <a:cubicBezTo>
                        <a:pt x="474" y="72"/>
                        <a:pt x="443" y="64"/>
                        <a:pt x="413" y="58"/>
                      </a:cubicBezTo>
                      <a:cubicBezTo>
                        <a:pt x="390" y="53"/>
                        <a:pt x="366" y="51"/>
                        <a:pt x="343" y="48"/>
                      </a:cubicBezTo>
                      <a:cubicBezTo>
                        <a:pt x="339" y="48"/>
                        <a:pt x="335" y="47"/>
                        <a:pt x="331" y="46"/>
                      </a:cubicBezTo>
                      <a:cubicBezTo>
                        <a:pt x="319" y="43"/>
                        <a:pt x="314" y="34"/>
                        <a:pt x="315" y="22"/>
                      </a:cubicBezTo>
                      <a:cubicBezTo>
                        <a:pt x="316" y="10"/>
                        <a:pt x="324" y="2"/>
                        <a:pt x="336" y="3"/>
                      </a:cubicBezTo>
                      <a:cubicBezTo>
                        <a:pt x="399" y="7"/>
                        <a:pt x="460" y="16"/>
                        <a:pt x="516" y="47"/>
                      </a:cubicBezTo>
                      <a:cubicBezTo>
                        <a:pt x="523" y="51"/>
                        <a:pt x="529" y="56"/>
                        <a:pt x="534" y="60"/>
                      </a:cubicBezTo>
                      <a:cubicBezTo>
                        <a:pt x="563" y="86"/>
                        <a:pt x="565" y="123"/>
                        <a:pt x="534" y="147"/>
                      </a:cubicBezTo>
                      <a:cubicBezTo>
                        <a:pt x="514" y="163"/>
                        <a:pt x="489" y="175"/>
                        <a:pt x="465" y="183"/>
                      </a:cubicBezTo>
                      <a:cubicBezTo>
                        <a:pt x="406" y="204"/>
                        <a:pt x="344" y="208"/>
                        <a:pt x="269" y="20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grpSp>
      <p:grpSp>
        <p:nvGrpSpPr>
          <p:cNvPr id="89" name="Group 88">
            <a:extLst>
              <a:ext uri="{FF2B5EF4-FFF2-40B4-BE49-F238E27FC236}">
                <a16:creationId xmlns:a16="http://schemas.microsoft.com/office/drawing/2014/main" id="{DEC5C9DD-9DDC-765B-81BB-1DA3ED45C7B7}"/>
              </a:ext>
            </a:extLst>
          </p:cNvPr>
          <p:cNvGrpSpPr/>
          <p:nvPr/>
        </p:nvGrpSpPr>
        <p:grpSpPr>
          <a:xfrm>
            <a:off x="260514" y="3645290"/>
            <a:ext cx="11752416" cy="822960"/>
            <a:chOff x="260514" y="3651444"/>
            <a:chExt cx="11752416" cy="822960"/>
          </a:xfrm>
        </p:grpSpPr>
        <p:sp>
          <p:nvSpPr>
            <p:cNvPr id="25" name="TextBox 24">
              <a:extLst>
                <a:ext uri="{FF2B5EF4-FFF2-40B4-BE49-F238E27FC236}">
                  <a16:creationId xmlns:a16="http://schemas.microsoft.com/office/drawing/2014/main" id="{F2390160-6F2E-433B-8330-4EA577E1F1C3}"/>
                </a:ext>
              </a:extLst>
            </p:cNvPr>
            <p:cNvSpPr txBox="1"/>
            <p:nvPr/>
          </p:nvSpPr>
          <p:spPr>
            <a:xfrm>
              <a:off x="260514" y="3788604"/>
              <a:ext cx="686747" cy="548640"/>
            </a:xfrm>
            <a:prstGeom prst="rect">
              <a:avLst/>
            </a:prstGeom>
            <a:noFill/>
          </p:spPr>
          <p:txBody>
            <a:bodyPr wrap="square" lIns="0" tIns="0" rIns="0" bIns="0" rtlCol="0" anchor="ctr">
              <a:noAutofit/>
            </a:bodyPr>
            <a:lstStyle/>
            <a:p>
              <a:pPr algn="ctr"/>
              <a:r>
                <a:rPr lang="en-IN" sz="8000" b="1" dirty="0">
                  <a:solidFill>
                    <a:schemeClr val="accent4"/>
                  </a:solidFill>
                </a:rPr>
                <a:t>A</a:t>
              </a:r>
            </a:p>
          </p:txBody>
        </p:sp>
        <p:grpSp>
          <p:nvGrpSpPr>
            <p:cNvPr id="83" name="Group 82">
              <a:extLst>
                <a:ext uri="{FF2B5EF4-FFF2-40B4-BE49-F238E27FC236}">
                  <a16:creationId xmlns:a16="http://schemas.microsoft.com/office/drawing/2014/main" id="{2022375A-22B1-DCFE-49C4-66AE7F759D61}"/>
                </a:ext>
              </a:extLst>
            </p:cNvPr>
            <p:cNvGrpSpPr/>
            <p:nvPr/>
          </p:nvGrpSpPr>
          <p:grpSpPr>
            <a:xfrm>
              <a:off x="1167759" y="3651444"/>
              <a:ext cx="10845171" cy="822960"/>
              <a:chOff x="1167759" y="3651444"/>
              <a:chExt cx="10845171" cy="822960"/>
            </a:xfrm>
          </p:grpSpPr>
          <p:sp>
            <p:nvSpPr>
              <p:cNvPr id="20" name="Arrow: Pentagon 19">
                <a:extLst>
                  <a:ext uri="{FF2B5EF4-FFF2-40B4-BE49-F238E27FC236}">
                    <a16:creationId xmlns:a16="http://schemas.microsoft.com/office/drawing/2014/main" id="{7F14EDA7-5817-455D-B2BB-44A759F3EB50}"/>
                  </a:ext>
                </a:extLst>
              </p:cNvPr>
              <p:cNvSpPr/>
              <p:nvPr/>
            </p:nvSpPr>
            <p:spPr>
              <a:xfrm>
                <a:off x="1871888" y="3651444"/>
                <a:ext cx="9808744" cy="822960"/>
              </a:xfrm>
              <a:prstGeom prst="homePlat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Pentagon 4">
                <a:extLst>
                  <a:ext uri="{FF2B5EF4-FFF2-40B4-BE49-F238E27FC236}">
                    <a16:creationId xmlns:a16="http://schemas.microsoft.com/office/drawing/2014/main" id="{F88F6C21-6AD6-44EB-BAF2-255DB9C88E90}"/>
                  </a:ext>
                </a:extLst>
              </p:cNvPr>
              <p:cNvSpPr/>
              <p:nvPr/>
            </p:nvSpPr>
            <p:spPr>
              <a:xfrm>
                <a:off x="1167759" y="3651444"/>
                <a:ext cx="2271976" cy="822960"/>
              </a:xfrm>
              <a:prstGeom prst="homePlate">
                <a:avLst>
                  <a:gd name="adj" fmla="val 234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2" name="Arrow: Pentagon 11">
                <a:extLst>
                  <a:ext uri="{FF2B5EF4-FFF2-40B4-BE49-F238E27FC236}">
                    <a16:creationId xmlns:a16="http://schemas.microsoft.com/office/drawing/2014/main" id="{68300B7E-3D96-4939-82C1-42BDE548F9C7}"/>
                  </a:ext>
                </a:extLst>
              </p:cNvPr>
              <p:cNvSpPr/>
              <p:nvPr/>
            </p:nvSpPr>
            <p:spPr>
              <a:xfrm>
                <a:off x="11132910" y="3651444"/>
                <a:ext cx="880020" cy="822960"/>
              </a:xfrm>
              <a:prstGeom prst="homePlat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35D42592-BAC7-4CFE-A1BE-5FB8D8DFD619}"/>
                  </a:ext>
                </a:extLst>
              </p:cNvPr>
              <p:cNvSpPr txBox="1"/>
              <p:nvPr/>
            </p:nvSpPr>
            <p:spPr>
              <a:xfrm>
                <a:off x="1334001" y="3802485"/>
                <a:ext cx="1939493" cy="520878"/>
              </a:xfrm>
              <a:prstGeom prst="rect">
                <a:avLst/>
              </a:prstGeom>
              <a:noFill/>
            </p:spPr>
            <p:txBody>
              <a:bodyPr wrap="square" lIns="0" tIns="0" rIns="0" bIns="0" rtlCol="0" anchor="ctr">
                <a:noAutofit/>
              </a:bodyPr>
              <a:lstStyle/>
              <a:p>
                <a:pPr algn="ctr"/>
                <a:r>
                  <a:rPr lang="en-IN" sz="2000" b="1" dirty="0">
                    <a:solidFill>
                      <a:schemeClr val="bg1"/>
                    </a:solidFill>
                  </a:rPr>
                  <a:t>Achievable and Action-oriented</a:t>
                </a:r>
              </a:p>
            </p:txBody>
          </p:sp>
          <p:grpSp>
            <p:nvGrpSpPr>
              <p:cNvPr id="68" name="Group 67">
                <a:extLst>
                  <a:ext uri="{FF2B5EF4-FFF2-40B4-BE49-F238E27FC236}">
                    <a16:creationId xmlns:a16="http://schemas.microsoft.com/office/drawing/2014/main" id="{5C7B042E-6A9D-459D-8788-166D833FC7C6}"/>
                  </a:ext>
                </a:extLst>
              </p:cNvPr>
              <p:cNvGrpSpPr/>
              <p:nvPr/>
            </p:nvGrpSpPr>
            <p:grpSpPr>
              <a:xfrm>
                <a:off x="11287892" y="3783389"/>
                <a:ext cx="562014" cy="598655"/>
                <a:chOff x="10845801" y="6770688"/>
                <a:chExt cx="733425" cy="838200"/>
              </a:xfrm>
              <a:solidFill>
                <a:schemeClr val="bg1"/>
              </a:solidFill>
            </p:grpSpPr>
            <p:sp>
              <p:nvSpPr>
                <p:cNvPr id="57" name="Freeform 10">
                  <a:extLst>
                    <a:ext uri="{FF2B5EF4-FFF2-40B4-BE49-F238E27FC236}">
                      <a16:creationId xmlns:a16="http://schemas.microsoft.com/office/drawing/2014/main" id="{40F50CAD-E7F2-4286-95BF-05E4F09A8DB9}"/>
                    </a:ext>
                  </a:extLst>
                </p:cNvPr>
                <p:cNvSpPr>
                  <a:spLocks noEditPoints="1"/>
                </p:cNvSpPr>
                <p:nvPr/>
              </p:nvSpPr>
              <p:spPr bwMode="auto">
                <a:xfrm>
                  <a:off x="10845801" y="6770688"/>
                  <a:ext cx="733425" cy="838200"/>
                </a:xfrm>
                <a:custGeom>
                  <a:avLst/>
                  <a:gdLst>
                    <a:gd name="T0" fmla="*/ 205 w 1305"/>
                    <a:gd name="T1" fmla="*/ 55 h 1491"/>
                    <a:gd name="T2" fmla="*/ 243 w 1305"/>
                    <a:gd name="T3" fmla="*/ 0 h 1491"/>
                    <a:gd name="T4" fmla="*/ 1096 w 1305"/>
                    <a:gd name="T5" fmla="*/ 36 h 1491"/>
                    <a:gd name="T6" fmla="*/ 1125 w 1305"/>
                    <a:gd name="T7" fmla="*/ 127 h 1491"/>
                    <a:gd name="T8" fmla="*/ 1243 w 1305"/>
                    <a:gd name="T9" fmla="*/ 149 h 1491"/>
                    <a:gd name="T10" fmla="*/ 1025 w 1305"/>
                    <a:gd name="T11" fmla="*/ 562 h 1491"/>
                    <a:gd name="T12" fmla="*/ 788 w 1305"/>
                    <a:gd name="T13" fmla="*/ 798 h 1491"/>
                    <a:gd name="T14" fmla="*/ 736 w 1305"/>
                    <a:gd name="T15" fmla="*/ 828 h 1491"/>
                    <a:gd name="T16" fmla="*/ 738 w 1305"/>
                    <a:gd name="T17" fmla="*/ 1078 h 1491"/>
                    <a:gd name="T18" fmla="*/ 856 w 1305"/>
                    <a:gd name="T19" fmla="*/ 1078 h 1491"/>
                    <a:gd name="T20" fmla="*/ 885 w 1305"/>
                    <a:gd name="T21" fmla="*/ 1197 h 1491"/>
                    <a:gd name="T22" fmla="*/ 923 w 1305"/>
                    <a:gd name="T23" fmla="*/ 1215 h 1491"/>
                    <a:gd name="T24" fmla="*/ 1011 w 1305"/>
                    <a:gd name="T25" fmla="*/ 1244 h 1491"/>
                    <a:gd name="T26" fmla="*/ 1012 w 1305"/>
                    <a:gd name="T27" fmla="*/ 1445 h 1491"/>
                    <a:gd name="T28" fmla="*/ 1269 w 1305"/>
                    <a:gd name="T29" fmla="*/ 1445 h 1491"/>
                    <a:gd name="T30" fmla="*/ 1304 w 1305"/>
                    <a:gd name="T31" fmla="*/ 1469 h 1491"/>
                    <a:gd name="T32" fmla="*/ 1267 w 1305"/>
                    <a:gd name="T33" fmla="*/ 1491 h 1491"/>
                    <a:gd name="T34" fmla="*/ 18 w 1305"/>
                    <a:gd name="T35" fmla="*/ 1490 h 1491"/>
                    <a:gd name="T36" fmla="*/ 18 w 1305"/>
                    <a:gd name="T37" fmla="*/ 1446 h 1491"/>
                    <a:gd name="T38" fmla="*/ 269 w 1305"/>
                    <a:gd name="T39" fmla="*/ 1445 h 1491"/>
                    <a:gd name="T40" fmla="*/ 289 w 1305"/>
                    <a:gd name="T41" fmla="*/ 1428 h 1491"/>
                    <a:gd name="T42" fmla="*/ 317 w 1305"/>
                    <a:gd name="T43" fmla="*/ 1217 h 1491"/>
                    <a:gd name="T44" fmla="*/ 415 w 1305"/>
                    <a:gd name="T45" fmla="*/ 1202 h 1491"/>
                    <a:gd name="T46" fmla="*/ 441 w 1305"/>
                    <a:gd name="T47" fmla="*/ 1080 h 1491"/>
                    <a:gd name="T48" fmla="*/ 565 w 1305"/>
                    <a:gd name="T49" fmla="*/ 1064 h 1491"/>
                    <a:gd name="T50" fmla="*/ 554 w 1305"/>
                    <a:gd name="T51" fmla="*/ 816 h 1491"/>
                    <a:gd name="T52" fmla="*/ 250 w 1305"/>
                    <a:gd name="T53" fmla="*/ 548 h 1491"/>
                    <a:gd name="T54" fmla="*/ 56 w 1305"/>
                    <a:gd name="T55" fmla="*/ 156 h 1491"/>
                    <a:gd name="T56" fmla="*/ 185 w 1305"/>
                    <a:gd name="T57" fmla="*/ 127 h 1491"/>
                    <a:gd name="T58" fmla="*/ 693 w 1305"/>
                    <a:gd name="T59" fmla="*/ 1077 h 1491"/>
                    <a:gd name="T60" fmla="*/ 693 w 1305"/>
                    <a:gd name="T61" fmla="*/ 833 h 1491"/>
                    <a:gd name="T62" fmla="*/ 879 w 1305"/>
                    <a:gd name="T63" fmla="*/ 685 h 1491"/>
                    <a:gd name="T64" fmla="*/ 1056 w 1305"/>
                    <a:gd name="T65" fmla="*/ 78 h 1491"/>
                    <a:gd name="T66" fmla="*/ 250 w 1305"/>
                    <a:gd name="T67" fmla="*/ 47 h 1491"/>
                    <a:gd name="T68" fmla="*/ 338 w 1305"/>
                    <a:gd name="T69" fmla="*/ 565 h 1491"/>
                    <a:gd name="T70" fmla="*/ 613 w 1305"/>
                    <a:gd name="T71" fmla="*/ 829 h 1491"/>
                    <a:gd name="T72" fmla="*/ 614 w 1305"/>
                    <a:gd name="T73" fmla="*/ 1077 h 1491"/>
                    <a:gd name="T74" fmla="*/ 339 w 1305"/>
                    <a:gd name="T75" fmla="*/ 1261 h 1491"/>
                    <a:gd name="T76" fmla="*/ 967 w 1305"/>
                    <a:gd name="T77" fmla="*/ 1444 h 1491"/>
                    <a:gd name="T78" fmla="*/ 339 w 1305"/>
                    <a:gd name="T79" fmla="*/ 1261 h 1491"/>
                    <a:gd name="T80" fmla="*/ 839 w 1305"/>
                    <a:gd name="T81" fmla="*/ 1216 h 1491"/>
                    <a:gd name="T82" fmla="*/ 463 w 1305"/>
                    <a:gd name="T83" fmla="*/ 1126 h 1491"/>
                    <a:gd name="T84" fmla="*/ 1104 w 1305"/>
                    <a:gd name="T85" fmla="*/ 173 h 1491"/>
                    <a:gd name="T86" fmla="*/ 1201 w 1305"/>
                    <a:gd name="T87" fmla="*/ 173 h 1491"/>
                    <a:gd name="T88" fmla="*/ 103 w 1305"/>
                    <a:gd name="T89" fmla="*/ 173 h 1491"/>
                    <a:gd name="T90" fmla="*/ 200 w 1305"/>
                    <a:gd name="T91" fmla="*/ 173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5" h="1491">
                      <a:moveTo>
                        <a:pt x="202" y="127"/>
                      </a:moveTo>
                      <a:cubicBezTo>
                        <a:pt x="203" y="102"/>
                        <a:pt x="204" y="79"/>
                        <a:pt x="205" y="55"/>
                      </a:cubicBezTo>
                      <a:cubicBezTo>
                        <a:pt x="205" y="48"/>
                        <a:pt x="205" y="41"/>
                        <a:pt x="206" y="34"/>
                      </a:cubicBezTo>
                      <a:cubicBezTo>
                        <a:pt x="208" y="6"/>
                        <a:pt x="214" y="0"/>
                        <a:pt x="243" y="0"/>
                      </a:cubicBezTo>
                      <a:cubicBezTo>
                        <a:pt x="515" y="0"/>
                        <a:pt x="787" y="0"/>
                        <a:pt x="1059" y="0"/>
                      </a:cubicBezTo>
                      <a:cubicBezTo>
                        <a:pt x="1088" y="0"/>
                        <a:pt x="1095" y="6"/>
                        <a:pt x="1096" y="36"/>
                      </a:cubicBezTo>
                      <a:cubicBezTo>
                        <a:pt x="1097" y="66"/>
                        <a:pt x="1099" y="95"/>
                        <a:pt x="1100" y="127"/>
                      </a:cubicBezTo>
                      <a:cubicBezTo>
                        <a:pt x="1108" y="127"/>
                        <a:pt x="1116" y="127"/>
                        <a:pt x="1125" y="127"/>
                      </a:cubicBezTo>
                      <a:cubicBezTo>
                        <a:pt x="1156" y="127"/>
                        <a:pt x="1188" y="127"/>
                        <a:pt x="1219" y="127"/>
                      </a:cubicBezTo>
                      <a:cubicBezTo>
                        <a:pt x="1236" y="127"/>
                        <a:pt x="1243" y="134"/>
                        <a:pt x="1243" y="149"/>
                      </a:cubicBezTo>
                      <a:cubicBezTo>
                        <a:pt x="1249" y="293"/>
                        <a:pt x="1202" y="415"/>
                        <a:pt x="1094" y="512"/>
                      </a:cubicBezTo>
                      <a:cubicBezTo>
                        <a:pt x="1073" y="530"/>
                        <a:pt x="1048" y="545"/>
                        <a:pt x="1025" y="562"/>
                      </a:cubicBezTo>
                      <a:cubicBezTo>
                        <a:pt x="1017" y="568"/>
                        <a:pt x="1009" y="576"/>
                        <a:pt x="1004" y="585"/>
                      </a:cubicBezTo>
                      <a:cubicBezTo>
                        <a:pt x="953" y="677"/>
                        <a:pt x="886" y="753"/>
                        <a:pt x="788" y="798"/>
                      </a:cubicBezTo>
                      <a:cubicBezTo>
                        <a:pt x="775" y="805"/>
                        <a:pt x="760" y="808"/>
                        <a:pt x="746" y="815"/>
                      </a:cubicBezTo>
                      <a:cubicBezTo>
                        <a:pt x="742" y="817"/>
                        <a:pt x="736" y="824"/>
                        <a:pt x="736" y="828"/>
                      </a:cubicBezTo>
                      <a:cubicBezTo>
                        <a:pt x="736" y="910"/>
                        <a:pt x="736" y="991"/>
                        <a:pt x="736" y="1073"/>
                      </a:cubicBezTo>
                      <a:cubicBezTo>
                        <a:pt x="736" y="1074"/>
                        <a:pt x="737" y="1075"/>
                        <a:pt x="738" y="1078"/>
                      </a:cubicBezTo>
                      <a:cubicBezTo>
                        <a:pt x="746" y="1078"/>
                        <a:pt x="755" y="1078"/>
                        <a:pt x="763" y="1078"/>
                      </a:cubicBezTo>
                      <a:cubicBezTo>
                        <a:pt x="794" y="1078"/>
                        <a:pt x="825" y="1078"/>
                        <a:pt x="856" y="1078"/>
                      </a:cubicBezTo>
                      <a:cubicBezTo>
                        <a:pt x="878" y="1078"/>
                        <a:pt x="885" y="1084"/>
                        <a:pt x="885" y="1107"/>
                      </a:cubicBezTo>
                      <a:cubicBezTo>
                        <a:pt x="885" y="1137"/>
                        <a:pt x="885" y="1167"/>
                        <a:pt x="885" y="1197"/>
                      </a:cubicBezTo>
                      <a:cubicBezTo>
                        <a:pt x="885" y="1202"/>
                        <a:pt x="885" y="1208"/>
                        <a:pt x="885" y="1215"/>
                      </a:cubicBezTo>
                      <a:cubicBezTo>
                        <a:pt x="898" y="1215"/>
                        <a:pt x="911" y="1215"/>
                        <a:pt x="923" y="1215"/>
                      </a:cubicBezTo>
                      <a:cubicBezTo>
                        <a:pt x="943" y="1215"/>
                        <a:pt x="963" y="1215"/>
                        <a:pt x="983" y="1216"/>
                      </a:cubicBezTo>
                      <a:cubicBezTo>
                        <a:pt x="1005" y="1216"/>
                        <a:pt x="1011" y="1223"/>
                        <a:pt x="1011" y="1244"/>
                      </a:cubicBezTo>
                      <a:cubicBezTo>
                        <a:pt x="1012" y="1305"/>
                        <a:pt x="1012" y="1366"/>
                        <a:pt x="1012" y="1427"/>
                      </a:cubicBezTo>
                      <a:cubicBezTo>
                        <a:pt x="1012" y="1433"/>
                        <a:pt x="1012" y="1438"/>
                        <a:pt x="1012" y="1445"/>
                      </a:cubicBezTo>
                      <a:cubicBezTo>
                        <a:pt x="1019" y="1445"/>
                        <a:pt x="1025" y="1445"/>
                        <a:pt x="1030" y="1445"/>
                      </a:cubicBezTo>
                      <a:cubicBezTo>
                        <a:pt x="1110" y="1445"/>
                        <a:pt x="1189" y="1445"/>
                        <a:pt x="1269" y="1445"/>
                      </a:cubicBezTo>
                      <a:cubicBezTo>
                        <a:pt x="1274" y="1445"/>
                        <a:pt x="1280" y="1445"/>
                        <a:pt x="1285" y="1446"/>
                      </a:cubicBezTo>
                      <a:cubicBezTo>
                        <a:pt x="1298" y="1448"/>
                        <a:pt x="1305" y="1457"/>
                        <a:pt x="1304" y="1469"/>
                      </a:cubicBezTo>
                      <a:cubicBezTo>
                        <a:pt x="1304" y="1482"/>
                        <a:pt x="1297" y="1490"/>
                        <a:pt x="1284" y="1490"/>
                      </a:cubicBezTo>
                      <a:cubicBezTo>
                        <a:pt x="1278" y="1491"/>
                        <a:pt x="1273" y="1491"/>
                        <a:pt x="1267" y="1491"/>
                      </a:cubicBezTo>
                      <a:cubicBezTo>
                        <a:pt x="857" y="1491"/>
                        <a:pt x="447" y="1491"/>
                        <a:pt x="36" y="1491"/>
                      </a:cubicBezTo>
                      <a:cubicBezTo>
                        <a:pt x="30" y="1491"/>
                        <a:pt x="24" y="1491"/>
                        <a:pt x="18" y="1490"/>
                      </a:cubicBezTo>
                      <a:cubicBezTo>
                        <a:pt x="6" y="1489"/>
                        <a:pt x="0" y="1480"/>
                        <a:pt x="0" y="1469"/>
                      </a:cubicBezTo>
                      <a:cubicBezTo>
                        <a:pt x="0" y="1457"/>
                        <a:pt x="5" y="1448"/>
                        <a:pt x="18" y="1446"/>
                      </a:cubicBezTo>
                      <a:cubicBezTo>
                        <a:pt x="23" y="1446"/>
                        <a:pt x="28" y="1445"/>
                        <a:pt x="34" y="1445"/>
                      </a:cubicBezTo>
                      <a:cubicBezTo>
                        <a:pt x="112" y="1445"/>
                        <a:pt x="191" y="1445"/>
                        <a:pt x="269" y="1445"/>
                      </a:cubicBezTo>
                      <a:cubicBezTo>
                        <a:pt x="275" y="1445"/>
                        <a:pt x="281" y="1445"/>
                        <a:pt x="289" y="1445"/>
                      </a:cubicBezTo>
                      <a:cubicBezTo>
                        <a:pt x="289" y="1438"/>
                        <a:pt x="289" y="1433"/>
                        <a:pt x="289" y="1428"/>
                      </a:cubicBezTo>
                      <a:cubicBezTo>
                        <a:pt x="289" y="1367"/>
                        <a:pt x="289" y="1307"/>
                        <a:pt x="289" y="1246"/>
                      </a:cubicBezTo>
                      <a:cubicBezTo>
                        <a:pt x="289" y="1224"/>
                        <a:pt x="295" y="1217"/>
                        <a:pt x="317" y="1217"/>
                      </a:cubicBezTo>
                      <a:cubicBezTo>
                        <a:pt x="349" y="1217"/>
                        <a:pt x="381" y="1217"/>
                        <a:pt x="415" y="1217"/>
                      </a:cubicBezTo>
                      <a:cubicBezTo>
                        <a:pt x="415" y="1211"/>
                        <a:pt x="415" y="1207"/>
                        <a:pt x="415" y="1202"/>
                      </a:cubicBezTo>
                      <a:cubicBezTo>
                        <a:pt x="415" y="1170"/>
                        <a:pt x="415" y="1138"/>
                        <a:pt x="415" y="1106"/>
                      </a:cubicBezTo>
                      <a:cubicBezTo>
                        <a:pt x="415" y="1088"/>
                        <a:pt x="422" y="1080"/>
                        <a:pt x="441" y="1080"/>
                      </a:cubicBezTo>
                      <a:cubicBezTo>
                        <a:pt x="477" y="1080"/>
                        <a:pt x="513" y="1079"/>
                        <a:pt x="549" y="1080"/>
                      </a:cubicBezTo>
                      <a:cubicBezTo>
                        <a:pt x="561" y="1080"/>
                        <a:pt x="565" y="1077"/>
                        <a:pt x="565" y="1064"/>
                      </a:cubicBezTo>
                      <a:cubicBezTo>
                        <a:pt x="564" y="988"/>
                        <a:pt x="564" y="911"/>
                        <a:pt x="564" y="835"/>
                      </a:cubicBezTo>
                      <a:cubicBezTo>
                        <a:pt x="564" y="826"/>
                        <a:pt x="564" y="820"/>
                        <a:pt x="554" y="816"/>
                      </a:cubicBezTo>
                      <a:cubicBezTo>
                        <a:pt x="447" y="780"/>
                        <a:pt x="370" y="708"/>
                        <a:pt x="313" y="613"/>
                      </a:cubicBezTo>
                      <a:cubicBezTo>
                        <a:pt x="296" y="586"/>
                        <a:pt x="277" y="566"/>
                        <a:pt x="250" y="548"/>
                      </a:cubicBezTo>
                      <a:cubicBezTo>
                        <a:pt x="134" y="471"/>
                        <a:pt x="72" y="360"/>
                        <a:pt x="58" y="222"/>
                      </a:cubicBezTo>
                      <a:cubicBezTo>
                        <a:pt x="56" y="200"/>
                        <a:pt x="56" y="178"/>
                        <a:pt x="56" y="156"/>
                      </a:cubicBezTo>
                      <a:cubicBezTo>
                        <a:pt x="56" y="134"/>
                        <a:pt x="62" y="127"/>
                        <a:pt x="84" y="127"/>
                      </a:cubicBezTo>
                      <a:cubicBezTo>
                        <a:pt x="118" y="127"/>
                        <a:pt x="151" y="127"/>
                        <a:pt x="185" y="127"/>
                      </a:cubicBezTo>
                      <a:cubicBezTo>
                        <a:pt x="190" y="127"/>
                        <a:pt x="195" y="127"/>
                        <a:pt x="202" y="127"/>
                      </a:cubicBezTo>
                      <a:close/>
                      <a:moveTo>
                        <a:pt x="693" y="1077"/>
                      </a:moveTo>
                      <a:cubicBezTo>
                        <a:pt x="693" y="1070"/>
                        <a:pt x="693" y="1064"/>
                        <a:pt x="693" y="1058"/>
                      </a:cubicBezTo>
                      <a:cubicBezTo>
                        <a:pt x="693" y="983"/>
                        <a:pt x="693" y="908"/>
                        <a:pt x="693" y="833"/>
                      </a:cubicBezTo>
                      <a:cubicBezTo>
                        <a:pt x="693" y="797"/>
                        <a:pt x="703" y="782"/>
                        <a:pt x="737" y="772"/>
                      </a:cubicBezTo>
                      <a:cubicBezTo>
                        <a:pt x="792" y="754"/>
                        <a:pt x="838" y="724"/>
                        <a:pt x="879" y="685"/>
                      </a:cubicBezTo>
                      <a:cubicBezTo>
                        <a:pt x="949" y="616"/>
                        <a:pt x="993" y="532"/>
                        <a:pt x="1021" y="440"/>
                      </a:cubicBezTo>
                      <a:cubicBezTo>
                        <a:pt x="1058" y="321"/>
                        <a:pt x="1063" y="200"/>
                        <a:pt x="1056" y="78"/>
                      </a:cubicBezTo>
                      <a:cubicBezTo>
                        <a:pt x="1055" y="67"/>
                        <a:pt x="1054" y="57"/>
                        <a:pt x="1054" y="47"/>
                      </a:cubicBezTo>
                      <a:cubicBezTo>
                        <a:pt x="785" y="47"/>
                        <a:pt x="518" y="47"/>
                        <a:pt x="250" y="47"/>
                      </a:cubicBezTo>
                      <a:cubicBezTo>
                        <a:pt x="246" y="120"/>
                        <a:pt x="243" y="192"/>
                        <a:pt x="250" y="263"/>
                      </a:cubicBezTo>
                      <a:cubicBezTo>
                        <a:pt x="260" y="369"/>
                        <a:pt x="286" y="471"/>
                        <a:pt x="338" y="565"/>
                      </a:cubicBezTo>
                      <a:cubicBezTo>
                        <a:pt x="392" y="662"/>
                        <a:pt x="465" y="738"/>
                        <a:pt x="574" y="773"/>
                      </a:cubicBezTo>
                      <a:cubicBezTo>
                        <a:pt x="600" y="781"/>
                        <a:pt x="613" y="802"/>
                        <a:pt x="613" y="829"/>
                      </a:cubicBezTo>
                      <a:cubicBezTo>
                        <a:pt x="614" y="906"/>
                        <a:pt x="614" y="983"/>
                        <a:pt x="614" y="1060"/>
                      </a:cubicBezTo>
                      <a:cubicBezTo>
                        <a:pt x="614" y="1066"/>
                        <a:pt x="614" y="1071"/>
                        <a:pt x="614" y="1077"/>
                      </a:cubicBezTo>
                      <a:cubicBezTo>
                        <a:pt x="640" y="1077"/>
                        <a:pt x="665" y="1077"/>
                        <a:pt x="693" y="1077"/>
                      </a:cubicBezTo>
                      <a:close/>
                      <a:moveTo>
                        <a:pt x="339" y="1261"/>
                      </a:moveTo>
                      <a:cubicBezTo>
                        <a:pt x="339" y="1323"/>
                        <a:pt x="339" y="1384"/>
                        <a:pt x="339" y="1444"/>
                      </a:cubicBezTo>
                      <a:cubicBezTo>
                        <a:pt x="549" y="1444"/>
                        <a:pt x="758" y="1444"/>
                        <a:pt x="967" y="1444"/>
                      </a:cubicBezTo>
                      <a:cubicBezTo>
                        <a:pt x="967" y="1383"/>
                        <a:pt x="967" y="1322"/>
                        <a:pt x="967" y="1261"/>
                      </a:cubicBezTo>
                      <a:cubicBezTo>
                        <a:pt x="757" y="1261"/>
                        <a:pt x="549" y="1261"/>
                        <a:pt x="339" y="1261"/>
                      </a:cubicBezTo>
                      <a:close/>
                      <a:moveTo>
                        <a:pt x="463" y="1216"/>
                      </a:moveTo>
                      <a:cubicBezTo>
                        <a:pt x="590" y="1216"/>
                        <a:pt x="714" y="1216"/>
                        <a:pt x="839" y="1216"/>
                      </a:cubicBezTo>
                      <a:cubicBezTo>
                        <a:pt x="839" y="1185"/>
                        <a:pt x="839" y="1156"/>
                        <a:pt x="839" y="1126"/>
                      </a:cubicBezTo>
                      <a:cubicBezTo>
                        <a:pt x="713" y="1126"/>
                        <a:pt x="588" y="1126"/>
                        <a:pt x="463" y="1126"/>
                      </a:cubicBezTo>
                      <a:cubicBezTo>
                        <a:pt x="463" y="1156"/>
                        <a:pt x="463" y="1186"/>
                        <a:pt x="463" y="1216"/>
                      </a:cubicBezTo>
                      <a:close/>
                      <a:moveTo>
                        <a:pt x="1104" y="173"/>
                      </a:moveTo>
                      <a:cubicBezTo>
                        <a:pt x="1103" y="283"/>
                        <a:pt x="1087" y="390"/>
                        <a:pt x="1048" y="495"/>
                      </a:cubicBezTo>
                      <a:cubicBezTo>
                        <a:pt x="1160" y="414"/>
                        <a:pt x="1210" y="272"/>
                        <a:pt x="1201" y="173"/>
                      </a:cubicBezTo>
                      <a:cubicBezTo>
                        <a:pt x="1170" y="173"/>
                        <a:pt x="1138" y="173"/>
                        <a:pt x="1104" y="173"/>
                      </a:cubicBezTo>
                      <a:close/>
                      <a:moveTo>
                        <a:pt x="103" y="173"/>
                      </a:moveTo>
                      <a:cubicBezTo>
                        <a:pt x="87" y="273"/>
                        <a:pt x="177" y="460"/>
                        <a:pt x="255" y="490"/>
                      </a:cubicBezTo>
                      <a:cubicBezTo>
                        <a:pt x="217" y="387"/>
                        <a:pt x="201" y="282"/>
                        <a:pt x="200" y="173"/>
                      </a:cubicBezTo>
                      <a:cubicBezTo>
                        <a:pt x="167" y="173"/>
                        <a:pt x="135" y="173"/>
                        <a:pt x="103" y="1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8" name="Freeform 11">
                  <a:extLst>
                    <a:ext uri="{FF2B5EF4-FFF2-40B4-BE49-F238E27FC236}">
                      <a16:creationId xmlns:a16="http://schemas.microsoft.com/office/drawing/2014/main" id="{895CB522-7C43-4511-9AC7-10DC8F7024B7}"/>
                    </a:ext>
                  </a:extLst>
                </p:cNvPr>
                <p:cNvSpPr>
                  <a:spLocks noEditPoints="1"/>
                </p:cNvSpPr>
                <p:nvPr/>
              </p:nvSpPr>
              <p:spPr bwMode="auto">
                <a:xfrm>
                  <a:off x="11085513" y="6856413"/>
                  <a:ext cx="258763" cy="252413"/>
                </a:xfrm>
                <a:custGeom>
                  <a:avLst/>
                  <a:gdLst>
                    <a:gd name="T0" fmla="*/ 82 w 461"/>
                    <a:gd name="T1" fmla="*/ 416 h 449"/>
                    <a:gd name="T2" fmla="*/ 102 w 461"/>
                    <a:gd name="T3" fmla="*/ 298 h 449"/>
                    <a:gd name="T4" fmla="*/ 94 w 461"/>
                    <a:gd name="T5" fmla="*/ 273 h 449"/>
                    <a:gd name="T6" fmla="*/ 10 w 461"/>
                    <a:gd name="T7" fmla="*/ 192 h 449"/>
                    <a:gd name="T8" fmla="*/ 2 w 461"/>
                    <a:gd name="T9" fmla="*/ 168 h 449"/>
                    <a:gd name="T10" fmla="*/ 22 w 461"/>
                    <a:gd name="T11" fmla="*/ 152 h 449"/>
                    <a:gd name="T12" fmla="*/ 139 w 461"/>
                    <a:gd name="T13" fmla="*/ 133 h 449"/>
                    <a:gd name="T14" fmla="*/ 157 w 461"/>
                    <a:gd name="T15" fmla="*/ 121 h 449"/>
                    <a:gd name="T16" fmla="*/ 208 w 461"/>
                    <a:gd name="T17" fmla="*/ 17 h 449"/>
                    <a:gd name="T18" fmla="*/ 230 w 461"/>
                    <a:gd name="T19" fmla="*/ 1 h 449"/>
                    <a:gd name="T20" fmla="*/ 254 w 461"/>
                    <a:gd name="T21" fmla="*/ 17 h 449"/>
                    <a:gd name="T22" fmla="*/ 304 w 461"/>
                    <a:gd name="T23" fmla="*/ 121 h 449"/>
                    <a:gd name="T24" fmla="*/ 322 w 461"/>
                    <a:gd name="T25" fmla="*/ 134 h 449"/>
                    <a:gd name="T26" fmla="*/ 438 w 461"/>
                    <a:gd name="T27" fmla="*/ 152 h 449"/>
                    <a:gd name="T28" fmla="*/ 459 w 461"/>
                    <a:gd name="T29" fmla="*/ 168 h 449"/>
                    <a:gd name="T30" fmla="*/ 450 w 461"/>
                    <a:gd name="T31" fmla="*/ 194 h 449"/>
                    <a:gd name="T32" fmla="*/ 366 w 461"/>
                    <a:gd name="T33" fmla="*/ 274 h 449"/>
                    <a:gd name="T34" fmla="*/ 359 w 461"/>
                    <a:gd name="T35" fmla="*/ 295 h 449"/>
                    <a:gd name="T36" fmla="*/ 379 w 461"/>
                    <a:gd name="T37" fmla="*/ 409 h 449"/>
                    <a:gd name="T38" fmla="*/ 371 w 461"/>
                    <a:gd name="T39" fmla="*/ 439 h 449"/>
                    <a:gd name="T40" fmla="*/ 338 w 461"/>
                    <a:gd name="T41" fmla="*/ 437 h 449"/>
                    <a:gd name="T42" fmla="*/ 248 w 461"/>
                    <a:gd name="T43" fmla="*/ 385 h 449"/>
                    <a:gd name="T44" fmla="*/ 223 w 461"/>
                    <a:gd name="T45" fmla="*/ 384 h 449"/>
                    <a:gd name="T46" fmla="*/ 119 w 461"/>
                    <a:gd name="T47" fmla="*/ 439 h 449"/>
                    <a:gd name="T48" fmla="*/ 82 w 461"/>
                    <a:gd name="T49" fmla="*/ 416 h 449"/>
                    <a:gd name="T50" fmla="*/ 386 w 461"/>
                    <a:gd name="T51" fmla="*/ 190 h 449"/>
                    <a:gd name="T52" fmla="*/ 307 w 461"/>
                    <a:gd name="T53" fmla="*/ 179 h 449"/>
                    <a:gd name="T54" fmla="*/ 265 w 461"/>
                    <a:gd name="T55" fmla="*/ 149 h 449"/>
                    <a:gd name="T56" fmla="*/ 228 w 461"/>
                    <a:gd name="T57" fmla="*/ 75 h 449"/>
                    <a:gd name="T58" fmla="*/ 190 w 461"/>
                    <a:gd name="T59" fmla="*/ 153 h 449"/>
                    <a:gd name="T60" fmla="*/ 153 w 461"/>
                    <a:gd name="T61" fmla="*/ 179 h 449"/>
                    <a:gd name="T62" fmla="*/ 71 w 461"/>
                    <a:gd name="T63" fmla="*/ 190 h 449"/>
                    <a:gd name="T64" fmla="*/ 121 w 461"/>
                    <a:gd name="T65" fmla="*/ 243 h 449"/>
                    <a:gd name="T66" fmla="*/ 141 w 461"/>
                    <a:gd name="T67" fmla="*/ 306 h 449"/>
                    <a:gd name="T68" fmla="*/ 127 w 461"/>
                    <a:gd name="T69" fmla="*/ 379 h 449"/>
                    <a:gd name="T70" fmla="*/ 132 w 461"/>
                    <a:gd name="T71" fmla="*/ 377 h 449"/>
                    <a:gd name="T72" fmla="*/ 191 w 461"/>
                    <a:gd name="T73" fmla="*/ 347 h 449"/>
                    <a:gd name="T74" fmla="*/ 271 w 461"/>
                    <a:gd name="T75" fmla="*/ 348 h 449"/>
                    <a:gd name="T76" fmla="*/ 330 w 461"/>
                    <a:gd name="T77" fmla="*/ 380 h 449"/>
                    <a:gd name="T78" fmla="*/ 314 w 461"/>
                    <a:gd name="T79" fmla="*/ 294 h 449"/>
                    <a:gd name="T80" fmla="*/ 327 w 461"/>
                    <a:gd name="T81" fmla="*/ 252 h 449"/>
                    <a:gd name="T82" fmla="*/ 386 w 461"/>
                    <a:gd name="T83" fmla="*/ 19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1" h="449">
                      <a:moveTo>
                        <a:pt x="82" y="416"/>
                      </a:moveTo>
                      <a:cubicBezTo>
                        <a:pt x="88" y="379"/>
                        <a:pt x="94" y="338"/>
                        <a:pt x="102" y="298"/>
                      </a:cubicBezTo>
                      <a:cubicBezTo>
                        <a:pt x="104" y="287"/>
                        <a:pt x="102" y="280"/>
                        <a:pt x="94" y="273"/>
                      </a:cubicBezTo>
                      <a:cubicBezTo>
                        <a:pt x="65" y="247"/>
                        <a:pt x="37" y="220"/>
                        <a:pt x="10" y="192"/>
                      </a:cubicBezTo>
                      <a:cubicBezTo>
                        <a:pt x="4" y="186"/>
                        <a:pt x="0" y="175"/>
                        <a:pt x="2" y="168"/>
                      </a:cubicBezTo>
                      <a:cubicBezTo>
                        <a:pt x="4" y="161"/>
                        <a:pt x="14" y="154"/>
                        <a:pt x="22" y="152"/>
                      </a:cubicBezTo>
                      <a:cubicBezTo>
                        <a:pt x="61" y="145"/>
                        <a:pt x="100" y="140"/>
                        <a:pt x="139" y="133"/>
                      </a:cubicBezTo>
                      <a:cubicBezTo>
                        <a:pt x="146" y="132"/>
                        <a:pt x="154" y="127"/>
                        <a:pt x="157" y="121"/>
                      </a:cubicBezTo>
                      <a:cubicBezTo>
                        <a:pt x="174" y="87"/>
                        <a:pt x="191" y="52"/>
                        <a:pt x="208" y="17"/>
                      </a:cubicBezTo>
                      <a:cubicBezTo>
                        <a:pt x="212" y="8"/>
                        <a:pt x="218" y="1"/>
                        <a:pt x="230" y="1"/>
                      </a:cubicBezTo>
                      <a:cubicBezTo>
                        <a:pt x="242" y="0"/>
                        <a:pt x="249" y="7"/>
                        <a:pt x="254" y="17"/>
                      </a:cubicBezTo>
                      <a:cubicBezTo>
                        <a:pt x="270" y="52"/>
                        <a:pt x="288" y="86"/>
                        <a:pt x="304" y="121"/>
                      </a:cubicBezTo>
                      <a:cubicBezTo>
                        <a:pt x="308" y="129"/>
                        <a:pt x="313" y="133"/>
                        <a:pt x="322" y="134"/>
                      </a:cubicBezTo>
                      <a:cubicBezTo>
                        <a:pt x="361" y="139"/>
                        <a:pt x="399" y="145"/>
                        <a:pt x="438" y="152"/>
                      </a:cubicBezTo>
                      <a:cubicBezTo>
                        <a:pt x="446" y="153"/>
                        <a:pt x="457" y="161"/>
                        <a:pt x="459" y="168"/>
                      </a:cubicBezTo>
                      <a:cubicBezTo>
                        <a:pt x="461" y="175"/>
                        <a:pt x="456" y="187"/>
                        <a:pt x="450" y="194"/>
                      </a:cubicBezTo>
                      <a:cubicBezTo>
                        <a:pt x="423" y="221"/>
                        <a:pt x="394" y="248"/>
                        <a:pt x="366" y="274"/>
                      </a:cubicBezTo>
                      <a:cubicBezTo>
                        <a:pt x="359" y="281"/>
                        <a:pt x="357" y="286"/>
                        <a:pt x="359" y="295"/>
                      </a:cubicBezTo>
                      <a:cubicBezTo>
                        <a:pt x="366" y="333"/>
                        <a:pt x="372" y="371"/>
                        <a:pt x="379" y="409"/>
                      </a:cubicBezTo>
                      <a:cubicBezTo>
                        <a:pt x="380" y="420"/>
                        <a:pt x="382" y="431"/>
                        <a:pt x="371" y="439"/>
                      </a:cubicBezTo>
                      <a:cubicBezTo>
                        <a:pt x="360" y="445"/>
                        <a:pt x="349" y="444"/>
                        <a:pt x="338" y="437"/>
                      </a:cubicBezTo>
                      <a:cubicBezTo>
                        <a:pt x="308" y="419"/>
                        <a:pt x="278" y="403"/>
                        <a:pt x="248" y="385"/>
                      </a:cubicBezTo>
                      <a:cubicBezTo>
                        <a:pt x="239" y="380"/>
                        <a:pt x="232" y="379"/>
                        <a:pt x="223" y="384"/>
                      </a:cubicBezTo>
                      <a:cubicBezTo>
                        <a:pt x="189" y="403"/>
                        <a:pt x="154" y="421"/>
                        <a:pt x="119" y="439"/>
                      </a:cubicBezTo>
                      <a:cubicBezTo>
                        <a:pt x="99" y="449"/>
                        <a:pt x="81" y="439"/>
                        <a:pt x="82" y="416"/>
                      </a:cubicBezTo>
                      <a:close/>
                      <a:moveTo>
                        <a:pt x="386" y="190"/>
                      </a:moveTo>
                      <a:cubicBezTo>
                        <a:pt x="361" y="186"/>
                        <a:pt x="334" y="181"/>
                        <a:pt x="307" y="179"/>
                      </a:cubicBezTo>
                      <a:cubicBezTo>
                        <a:pt x="286" y="178"/>
                        <a:pt x="273" y="169"/>
                        <a:pt x="265" y="149"/>
                      </a:cubicBezTo>
                      <a:cubicBezTo>
                        <a:pt x="255" y="125"/>
                        <a:pt x="241" y="101"/>
                        <a:pt x="228" y="75"/>
                      </a:cubicBezTo>
                      <a:cubicBezTo>
                        <a:pt x="215" y="103"/>
                        <a:pt x="202" y="128"/>
                        <a:pt x="190" y="153"/>
                      </a:cubicBezTo>
                      <a:cubicBezTo>
                        <a:pt x="182" y="169"/>
                        <a:pt x="171" y="177"/>
                        <a:pt x="153" y="179"/>
                      </a:cubicBezTo>
                      <a:cubicBezTo>
                        <a:pt x="125" y="182"/>
                        <a:pt x="97" y="186"/>
                        <a:pt x="71" y="190"/>
                      </a:cubicBezTo>
                      <a:cubicBezTo>
                        <a:pt x="87" y="208"/>
                        <a:pt x="102" y="227"/>
                        <a:pt x="121" y="243"/>
                      </a:cubicBezTo>
                      <a:cubicBezTo>
                        <a:pt x="142" y="261"/>
                        <a:pt x="148" y="279"/>
                        <a:pt x="141" y="306"/>
                      </a:cubicBezTo>
                      <a:cubicBezTo>
                        <a:pt x="134" y="329"/>
                        <a:pt x="132" y="354"/>
                        <a:pt x="127" y="379"/>
                      </a:cubicBezTo>
                      <a:cubicBezTo>
                        <a:pt x="130" y="378"/>
                        <a:pt x="131" y="378"/>
                        <a:pt x="132" y="377"/>
                      </a:cubicBezTo>
                      <a:cubicBezTo>
                        <a:pt x="152" y="367"/>
                        <a:pt x="171" y="357"/>
                        <a:pt x="191" y="347"/>
                      </a:cubicBezTo>
                      <a:cubicBezTo>
                        <a:pt x="235" y="325"/>
                        <a:pt x="226" y="324"/>
                        <a:pt x="271" y="348"/>
                      </a:cubicBezTo>
                      <a:cubicBezTo>
                        <a:pt x="290" y="358"/>
                        <a:pt x="308" y="368"/>
                        <a:pt x="330" y="380"/>
                      </a:cubicBezTo>
                      <a:cubicBezTo>
                        <a:pt x="324" y="349"/>
                        <a:pt x="320" y="321"/>
                        <a:pt x="314" y="294"/>
                      </a:cubicBezTo>
                      <a:cubicBezTo>
                        <a:pt x="311" y="277"/>
                        <a:pt x="314" y="265"/>
                        <a:pt x="327" y="252"/>
                      </a:cubicBezTo>
                      <a:cubicBezTo>
                        <a:pt x="347" y="233"/>
                        <a:pt x="366" y="211"/>
                        <a:pt x="386" y="1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74" name="TextBox 73">
                <a:extLst>
                  <a:ext uri="{FF2B5EF4-FFF2-40B4-BE49-F238E27FC236}">
                    <a16:creationId xmlns:a16="http://schemas.microsoft.com/office/drawing/2014/main" id="{5A69D78C-345E-1473-F0F7-CCF6B1CE3633}"/>
                  </a:ext>
                </a:extLst>
              </p:cNvPr>
              <p:cNvSpPr txBox="1"/>
              <p:nvPr/>
            </p:nvSpPr>
            <p:spPr>
              <a:xfrm flipH="1">
                <a:off x="3558976" y="3659786"/>
                <a:ext cx="7524568" cy="754618"/>
              </a:xfrm>
              <a:prstGeom prst="rect">
                <a:avLst/>
              </a:prstGeom>
              <a:noFill/>
            </p:spPr>
            <p:txBody>
              <a:bodyPr wrap="square" lIns="0" tIns="0" rIns="0" bIns="0" rtlCol="0" anchor="ctr">
                <a:noAutofit/>
              </a:bodyPr>
              <a:lstStyle/>
              <a:p>
                <a:r>
                  <a:rPr lang="en-US" sz="2000" dirty="0"/>
                  <a:t>Should be feasible within the given learning environment and should use an action verb that represents a specific behavior change or acquisition. </a:t>
                </a:r>
              </a:p>
            </p:txBody>
          </p:sp>
        </p:grpSp>
      </p:grpSp>
      <p:sp>
        <p:nvSpPr>
          <p:cNvPr id="16" name="Title 15">
            <a:extLst>
              <a:ext uri="{FF2B5EF4-FFF2-40B4-BE49-F238E27FC236}">
                <a16:creationId xmlns:a16="http://schemas.microsoft.com/office/drawing/2014/main" id="{DEE5105C-185F-3469-C6CA-1CDA5C0C015B}"/>
              </a:ext>
            </a:extLst>
          </p:cNvPr>
          <p:cNvSpPr>
            <a:spLocks noGrp="1"/>
          </p:cNvSpPr>
          <p:nvPr>
            <p:ph type="title"/>
          </p:nvPr>
        </p:nvSpPr>
        <p:spPr>
          <a:xfrm>
            <a:off x="142094" y="329760"/>
            <a:ext cx="12192000" cy="1325563"/>
          </a:xfrm>
        </p:spPr>
        <p:txBody>
          <a:bodyPr anchor="t">
            <a:normAutofit/>
          </a:bodyPr>
          <a:lstStyle/>
          <a:p>
            <a:r>
              <a:rPr lang="en-US" sz="4000" dirty="0"/>
              <a:t>Effective Learning Outcomes/Objectives Should be…</a:t>
            </a:r>
          </a:p>
        </p:txBody>
      </p:sp>
    </p:spTree>
    <p:extLst>
      <p:ext uri="{BB962C8B-B14F-4D97-AF65-F5344CB8AC3E}">
        <p14:creationId xmlns:p14="http://schemas.microsoft.com/office/powerpoint/2010/main" val="1927208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71449B5-991A-7DC8-DA13-59FF892B9305}"/>
              </a:ext>
            </a:extLst>
          </p:cNvPr>
          <p:cNvGrpSpPr/>
          <p:nvPr/>
        </p:nvGrpSpPr>
        <p:grpSpPr>
          <a:xfrm>
            <a:off x="-611043" y="114920"/>
            <a:ext cx="3611936" cy="523220"/>
            <a:chOff x="-444842" y="22127"/>
            <a:chExt cx="3611936" cy="523220"/>
          </a:xfrm>
        </p:grpSpPr>
        <p:sp>
          <p:nvSpPr>
            <p:cNvPr id="11" name="Flowchart: Off-page Connector 10">
              <a:extLst>
                <a:ext uri="{FF2B5EF4-FFF2-40B4-BE49-F238E27FC236}">
                  <a16:creationId xmlns:a16="http://schemas.microsoft.com/office/drawing/2014/main" id="{A80B48CA-F0E9-024B-19AC-552A0B849A05}"/>
                </a:ext>
              </a:extLst>
            </p:cNvPr>
            <p:cNvSpPr/>
            <p:nvPr/>
          </p:nvSpPr>
          <p:spPr>
            <a:xfrm rot="16200000">
              <a:off x="57726" y="-392295"/>
              <a:ext cx="346930" cy="1352065"/>
            </a:xfrm>
            <a:prstGeom prst="flowChartOffpage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86FAF5F-7A5C-CAE7-D05D-94A2082CCE54}"/>
                </a:ext>
              </a:extLst>
            </p:cNvPr>
            <p:cNvSpPr txBox="1"/>
            <p:nvPr/>
          </p:nvSpPr>
          <p:spPr>
            <a:xfrm>
              <a:off x="907224" y="22127"/>
              <a:ext cx="2259870" cy="523220"/>
            </a:xfrm>
            <a:prstGeom prst="rect">
              <a:avLst/>
            </a:prstGeom>
            <a:noFill/>
          </p:spPr>
          <p:txBody>
            <a:bodyPr wrap="square" rtlCol="0">
              <a:spAutoFit/>
            </a:bodyPr>
            <a:lstStyle/>
            <a:p>
              <a:r>
                <a:rPr lang="en-US" sz="2800" dirty="0"/>
                <a:t>Example</a:t>
              </a:r>
            </a:p>
          </p:txBody>
        </p:sp>
      </p:grpSp>
      <p:sp>
        <p:nvSpPr>
          <p:cNvPr id="4" name="TextBox 3">
            <a:extLst>
              <a:ext uri="{FF2B5EF4-FFF2-40B4-BE49-F238E27FC236}">
                <a16:creationId xmlns:a16="http://schemas.microsoft.com/office/drawing/2014/main" id="{3DDE6906-E993-0E6C-B4E3-CD40CDE35761}"/>
              </a:ext>
            </a:extLst>
          </p:cNvPr>
          <p:cNvSpPr txBox="1"/>
          <p:nvPr/>
        </p:nvSpPr>
        <p:spPr>
          <a:xfrm>
            <a:off x="347478" y="1884920"/>
            <a:ext cx="11687206" cy="1694631"/>
          </a:xfrm>
          <a:prstGeom prst="rect">
            <a:avLst/>
          </a:prstGeom>
          <a:noFill/>
        </p:spPr>
        <p:txBody>
          <a:bodyPr wrap="square">
            <a:spAutoFit/>
          </a:bodyPr>
          <a:lstStyle/>
          <a:p>
            <a:pPr>
              <a:lnSpc>
                <a:spcPct val="150000"/>
              </a:lnSpc>
            </a:pPr>
            <a:r>
              <a:rPr lang="en-US" sz="2400" dirty="0"/>
              <a:t>By the end of this lesson </a:t>
            </a:r>
            <a:r>
              <a:rPr lang="en-US" sz="2400" b="1" dirty="0">
                <a:solidFill>
                  <a:srgbClr val="FF0000"/>
                </a:solidFill>
              </a:rPr>
              <a:t>(time-bound and transparent), </a:t>
            </a:r>
            <a:r>
              <a:rPr lang="en-US" sz="2400" dirty="0"/>
              <a:t>students </a:t>
            </a:r>
            <a:r>
              <a:rPr lang="en-US" sz="2400" b="1" dirty="0">
                <a:solidFill>
                  <a:srgbClr val="FF0000"/>
                </a:solidFill>
              </a:rPr>
              <a:t>(Student-centered) </a:t>
            </a:r>
            <a:r>
              <a:rPr lang="en-US" sz="2400" dirty="0"/>
              <a:t>will be able to define</a:t>
            </a:r>
            <a:r>
              <a:rPr lang="en-US" sz="2400" b="1" dirty="0">
                <a:solidFill>
                  <a:srgbClr val="FF0000"/>
                </a:solidFill>
              </a:rPr>
              <a:t> (Achievable and Action-oriented)</a:t>
            </a:r>
            <a:r>
              <a:rPr lang="en-US" sz="2400" dirty="0">
                <a:solidFill>
                  <a:srgbClr val="FF0000"/>
                </a:solidFill>
              </a:rPr>
              <a:t> </a:t>
            </a:r>
            <a:r>
              <a:rPr lang="en-US" sz="2400" dirty="0"/>
              <a:t>the six major classes of nutrients</a:t>
            </a:r>
            <a:r>
              <a:rPr lang="en-US" sz="2400" dirty="0">
                <a:solidFill>
                  <a:schemeClr val="accent1">
                    <a:lumMod val="75000"/>
                  </a:schemeClr>
                </a:solidFill>
              </a:rPr>
              <a:t> </a:t>
            </a:r>
            <a:r>
              <a:rPr lang="en-US" sz="2400" b="1" dirty="0">
                <a:solidFill>
                  <a:srgbClr val="FF0000"/>
                </a:solidFill>
              </a:rPr>
              <a:t>(Specific, Measurable).</a:t>
            </a:r>
            <a:endParaRPr lang="en-US" sz="1600" b="1" dirty="0">
              <a:solidFill>
                <a:srgbClr val="FF0000"/>
              </a:solidFill>
              <a:latin typeface="Segoe UI" panose="020B0502040204020203" pitchFamily="34" charset="0"/>
              <a:ea typeface="Calibri Light" charset="0"/>
              <a:cs typeface="Segoe UI" panose="020B0502040204020203" pitchFamily="34" charset="0"/>
            </a:endParaRPr>
          </a:p>
        </p:txBody>
      </p:sp>
      <p:sp>
        <p:nvSpPr>
          <p:cNvPr id="66" name="Arrow: Down 65">
            <a:extLst>
              <a:ext uri="{FF2B5EF4-FFF2-40B4-BE49-F238E27FC236}">
                <a16:creationId xmlns:a16="http://schemas.microsoft.com/office/drawing/2014/main" id="{28890C9D-412A-3903-E488-1BF93D2B3E57}"/>
              </a:ext>
            </a:extLst>
          </p:cNvPr>
          <p:cNvSpPr/>
          <p:nvPr/>
        </p:nvSpPr>
        <p:spPr>
          <a:xfrm>
            <a:off x="5679972" y="3050871"/>
            <a:ext cx="766916" cy="1002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30608DBB-65CD-A9B3-DBD7-3D9FDF54A4E4}"/>
              </a:ext>
            </a:extLst>
          </p:cNvPr>
          <p:cNvSpPr txBox="1"/>
          <p:nvPr/>
        </p:nvSpPr>
        <p:spPr>
          <a:xfrm>
            <a:off x="527538" y="4053761"/>
            <a:ext cx="11197430" cy="1569660"/>
          </a:xfrm>
          <a:prstGeom prst="rect">
            <a:avLst/>
          </a:prstGeom>
          <a:noFill/>
        </p:spPr>
        <p:txBody>
          <a:bodyPr wrap="square" rtlCol="0">
            <a:spAutoFit/>
          </a:bodyPr>
          <a:lstStyle/>
          <a:p>
            <a:pPr algn="ctr"/>
            <a:r>
              <a:rPr lang="en-US" sz="2400" b="1" dirty="0">
                <a:solidFill>
                  <a:srgbClr val="FF0000"/>
                </a:solidFill>
              </a:rPr>
              <a:t>Relevant </a:t>
            </a:r>
          </a:p>
          <a:p>
            <a:r>
              <a:rPr lang="en-US" sz="2400" dirty="0"/>
              <a:t>Aligned with the students needs, level, course learning outcomes: “CLO1 -Identify and explain the major classes of nutrients and their role in maintaining health and preventing disease.”</a:t>
            </a:r>
          </a:p>
        </p:txBody>
      </p:sp>
    </p:spTree>
    <p:extLst>
      <p:ext uri="{BB962C8B-B14F-4D97-AF65-F5344CB8AC3E}">
        <p14:creationId xmlns:p14="http://schemas.microsoft.com/office/powerpoint/2010/main" val="405676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0C0840B-0C9C-AC39-5E25-723D38C408BA}"/>
              </a:ext>
            </a:extLst>
          </p:cNvPr>
          <p:cNvGraphicFramePr>
            <a:graphicFrameLocks noGrp="1"/>
          </p:cNvGraphicFramePr>
          <p:nvPr>
            <p:extLst>
              <p:ext uri="{D42A27DB-BD31-4B8C-83A1-F6EECF244321}">
                <p14:modId xmlns:p14="http://schemas.microsoft.com/office/powerpoint/2010/main" val="1576813321"/>
              </p:ext>
            </p:extLst>
          </p:nvPr>
        </p:nvGraphicFramePr>
        <p:xfrm>
          <a:off x="348073" y="809037"/>
          <a:ext cx="11103770" cy="4942840"/>
        </p:xfrm>
        <a:graphic>
          <a:graphicData uri="http://schemas.openxmlformats.org/drawingml/2006/table">
            <a:tbl>
              <a:tblPr firstRow="1" bandRow="1">
                <a:tableStyleId>{5C22544A-7EE6-4342-B048-85BDC9FD1C3A}</a:tableStyleId>
              </a:tblPr>
              <a:tblGrid>
                <a:gridCol w="4176887">
                  <a:extLst>
                    <a:ext uri="{9D8B030D-6E8A-4147-A177-3AD203B41FA5}">
                      <a16:colId xmlns:a16="http://schemas.microsoft.com/office/drawing/2014/main" val="2022756699"/>
                    </a:ext>
                  </a:extLst>
                </a:gridCol>
                <a:gridCol w="1806222">
                  <a:extLst>
                    <a:ext uri="{9D8B030D-6E8A-4147-A177-3AD203B41FA5}">
                      <a16:colId xmlns:a16="http://schemas.microsoft.com/office/drawing/2014/main" val="395068027"/>
                    </a:ext>
                  </a:extLst>
                </a:gridCol>
                <a:gridCol w="5120661">
                  <a:extLst>
                    <a:ext uri="{9D8B030D-6E8A-4147-A177-3AD203B41FA5}">
                      <a16:colId xmlns:a16="http://schemas.microsoft.com/office/drawing/2014/main" val="307526558"/>
                    </a:ext>
                  </a:extLst>
                </a:gridCol>
              </a:tblGrid>
              <a:tr h="370840">
                <a:tc>
                  <a:txBody>
                    <a:bodyPr/>
                    <a:lstStyle/>
                    <a:p>
                      <a:pPr algn="ctr"/>
                      <a:r>
                        <a:rPr lang="en-US" dirty="0"/>
                        <a:t>Poorly Written LOs</a:t>
                      </a:r>
                    </a:p>
                  </a:txBody>
                  <a:tcPr/>
                </a:tc>
                <a:tc>
                  <a:txBody>
                    <a:bodyPr/>
                    <a:lstStyle/>
                    <a:p>
                      <a:pPr algn="ctr"/>
                      <a:r>
                        <a:rPr lang="en-US" dirty="0"/>
                        <a:t>Issue</a:t>
                      </a:r>
                    </a:p>
                  </a:txBody>
                  <a:tcPr/>
                </a:tc>
                <a:tc>
                  <a:txBody>
                    <a:bodyPr/>
                    <a:lstStyle/>
                    <a:p>
                      <a:pPr lvl="0" algn="ctr">
                        <a:buNone/>
                      </a:pPr>
                      <a:r>
                        <a:rPr lang="en-US" sz="1800" b="1" i="0" u="none" strike="noStrike" noProof="0" dirty="0">
                          <a:latin typeface="Calibri"/>
                        </a:rPr>
                        <a:t>Well Written LOs</a:t>
                      </a:r>
                      <a:endParaRPr lang="en-US" dirty="0"/>
                    </a:p>
                  </a:txBody>
                  <a:tcPr/>
                </a:tc>
                <a:extLst>
                  <a:ext uri="{0D108BD9-81ED-4DB2-BD59-A6C34878D82A}">
                    <a16:rowId xmlns:a16="http://schemas.microsoft.com/office/drawing/2014/main" val="150988240"/>
                  </a:ext>
                </a:extLst>
              </a:tr>
              <a:tr h="370840">
                <a:tc>
                  <a:txBody>
                    <a:bodyPr/>
                    <a:lstStyle/>
                    <a:p>
                      <a:pPr lvl="0">
                        <a:buNone/>
                      </a:pPr>
                      <a:r>
                        <a:rPr lang="en-US" sz="1800" b="0" i="0" u="none" strike="noStrike" noProof="0" dirty="0">
                          <a:latin typeface="Calibri"/>
                        </a:rPr>
                        <a:t>Students will learn the programming language, Python.</a:t>
                      </a:r>
                      <a:endParaRPr lang="en-US" dirty="0"/>
                    </a:p>
                  </a:txBody>
                  <a:tcPr/>
                </a:tc>
                <a:tc>
                  <a:txBody>
                    <a:bodyPr/>
                    <a:lstStyle/>
                    <a:p>
                      <a:endParaRPr lang="en-US" dirty="0"/>
                    </a:p>
                  </a:txBody>
                  <a:tcPr/>
                </a:tc>
                <a:tc>
                  <a:txBody>
                    <a:bodyPr/>
                    <a:lstStyle/>
                    <a:p>
                      <a:pPr lvl="0" algn="l">
                        <a:lnSpc>
                          <a:spcPct val="100000"/>
                        </a:lnSpc>
                        <a:spcBef>
                          <a:spcPts val="0"/>
                        </a:spcBef>
                        <a:spcAft>
                          <a:spcPts val="0"/>
                        </a:spcAft>
                        <a:buNone/>
                      </a:pPr>
                      <a:endParaRPr lang="en-US" sz="1800" b="0" i="0" u="none" strike="noStrike" noProof="0" dirty="0">
                        <a:latin typeface="Calibri"/>
                      </a:endParaRPr>
                    </a:p>
                  </a:txBody>
                  <a:tcPr/>
                </a:tc>
                <a:extLst>
                  <a:ext uri="{0D108BD9-81ED-4DB2-BD59-A6C34878D82A}">
                    <a16:rowId xmlns:a16="http://schemas.microsoft.com/office/drawing/2014/main" val="2259345879"/>
                  </a:ext>
                </a:extLst>
              </a:tr>
              <a:tr h="370840">
                <a:tc>
                  <a:txBody>
                    <a:bodyPr/>
                    <a:lstStyle/>
                    <a:p>
                      <a:pPr lvl="0">
                        <a:buNone/>
                      </a:pPr>
                      <a:r>
                        <a:rPr lang="en-US" sz="1800" b="0" i="0" u="none" strike="noStrike" noProof="0" dirty="0">
                          <a:latin typeface="Calibri"/>
                        </a:rPr>
                        <a:t>Students will know the elements from the periodic table </a:t>
                      </a:r>
                      <a:endParaRPr lang="en-US"/>
                    </a:p>
                  </a:txBody>
                  <a:tcPr/>
                </a:tc>
                <a:tc>
                  <a:txBody>
                    <a:bodyPr/>
                    <a:lstStyle/>
                    <a:p>
                      <a:endParaRPr lang="en-US" dirty="0"/>
                    </a:p>
                  </a:txBody>
                  <a:tcPr/>
                </a:tc>
                <a:tc>
                  <a:txBody>
                    <a:bodyPr/>
                    <a:lstStyle/>
                    <a:p>
                      <a:pPr lvl="0">
                        <a:buNone/>
                      </a:pPr>
                      <a:endParaRPr lang="en-US" sz="1800" b="0" i="0" u="none" strike="noStrike" noProof="0" dirty="0">
                        <a:latin typeface="Calibri"/>
                      </a:endParaRPr>
                    </a:p>
                  </a:txBody>
                  <a:tcPr/>
                </a:tc>
                <a:extLst>
                  <a:ext uri="{0D108BD9-81ED-4DB2-BD59-A6C34878D82A}">
                    <a16:rowId xmlns:a16="http://schemas.microsoft.com/office/drawing/2014/main" val="985231845"/>
                  </a:ext>
                </a:extLst>
              </a:tr>
              <a:tr h="370840">
                <a:tc>
                  <a:txBody>
                    <a:bodyPr/>
                    <a:lstStyle/>
                    <a:p>
                      <a:pPr lvl="0">
                        <a:buNone/>
                      </a:pPr>
                      <a:r>
                        <a:rPr lang="en-US" sz="1800" b="0" i="0" u="none" strike="noStrike" noProof="0" dirty="0">
                          <a:latin typeface="Calibri"/>
                        </a:rPr>
                        <a:t>Students will be able to apply one of the many theories of social psychology and apply those theories to a number of real world situations. </a:t>
                      </a:r>
                      <a:endParaRPr lang="en-US"/>
                    </a:p>
                  </a:txBody>
                  <a:tcPr/>
                </a:tc>
                <a:tc>
                  <a:txBody>
                    <a:bodyPr/>
                    <a:lstStyle/>
                    <a:p>
                      <a:endParaRPr lang="en-US" dirty="0"/>
                    </a:p>
                  </a:txBody>
                  <a:tcPr/>
                </a:tc>
                <a:tc>
                  <a:txBody>
                    <a:bodyPr/>
                    <a:lstStyle/>
                    <a:p>
                      <a:pPr lvl="0">
                        <a:buNone/>
                      </a:pPr>
                      <a:endParaRPr lang="en-US" sz="1800" b="0" i="0" u="none" strike="noStrike" noProof="0" dirty="0">
                        <a:latin typeface="Calibri"/>
                      </a:endParaRPr>
                    </a:p>
                  </a:txBody>
                  <a:tcPr/>
                </a:tc>
                <a:extLst>
                  <a:ext uri="{0D108BD9-81ED-4DB2-BD59-A6C34878D82A}">
                    <a16:rowId xmlns:a16="http://schemas.microsoft.com/office/drawing/2014/main" val="3075047239"/>
                  </a:ext>
                </a:extLst>
              </a:tr>
              <a:tr h="370840">
                <a:tc>
                  <a:txBody>
                    <a:bodyPr/>
                    <a:lstStyle/>
                    <a:p>
                      <a:pPr lvl="0">
                        <a:buNone/>
                      </a:pPr>
                      <a:r>
                        <a:rPr lang="en-US" sz="1800" b="1" i="0" u="none" strike="noStrike" noProof="0" dirty="0">
                          <a:latin typeface="Calibri"/>
                        </a:rPr>
                        <a:t>Course Objective:</a:t>
                      </a:r>
                      <a:r>
                        <a:rPr lang="en-US" sz="1800" b="0" i="0" u="none" strike="noStrike" noProof="0" dirty="0">
                          <a:latin typeface="Calibri"/>
                        </a:rPr>
                        <a:t> Students will be able to construct a sentence in Spanish using correct grammar and punctuation. </a:t>
                      </a:r>
                      <a:endParaRPr lang="en-US" dirty="0"/>
                    </a:p>
                    <a:p>
                      <a:pPr lvl="0">
                        <a:buNone/>
                      </a:pPr>
                      <a:r>
                        <a:rPr lang="en-US" sz="1800" b="1" i="0" u="none" strike="noStrike" noProof="0" dirty="0">
                          <a:latin typeface="Calibri"/>
                        </a:rPr>
                        <a:t>Learning Objective:</a:t>
                      </a:r>
                      <a:r>
                        <a:rPr lang="en-US" sz="1800" b="0" i="0" u="none" strike="noStrike" noProof="0" dirty="0">
                          <a:latin typeface="Calibri"/>
                        </a:rPr>
                        <a:t> Students will identify provinces in Spain on a map</a:t>
                      </a:r>
                      <a:endParaRPr lang="en-US"/>
                    </a:p>
                  </a:txBody>
                  <a:tcPr/>
                </a:tc>
                <a:tc>
                  <a:txBody>
                    <a:bodyPr/>
                    <a:lstStyle/>
                    <a:p>
                      <a:endParaRPr lang="en-US" dirty="0"/>
                    </a:p>
                  </a:txBody>
                  <a:tcPr/>
                </a:tc>
                <a:tc>
                  <a:txBody>
                    <a:bodyPr/>
                    <a:lstStyle/>
                    <a:p>
                      <a:pPr lvl="0">
                        <a:buNone/>
                      </a:pPr>
                      <a:endParaRPr lang="en-US" dirty="0"/>
                    </a:p>
                  </a:txBody>
                  <a:tcPr/>
                </a:tc>
                <a:extLst>
                  <a:ext uri="{0D108BD9-81ED-4DB2-BD59-A6C34878D82A}">
                    <a16:rowId xmlns:a16="http://schemas.microsoft.com/office/drawing/2014/main" val="2150778015"/>
                  </a:ext>
                </a:extLst>
              </a:tr>
              <a:tr h="370838">
                <a:tc>
                  <a:txBody>
                    <a:bodyPr/>
                    <a:lstStyle/>
                    <a:p>
                      <a:pPr lvl="0">
                        <a:buNone/>
                      </a:pPr>
                      <a:r>
                        <a:rPr lang="en-US" sz="1800" b="0" i="0" u="none" strike="noStrike" noProof="0" dirty="0"/>
                        <a:t>The instructor will explain the process of conducting an experiment. </a:t>
                      </a:r>
                    </a:p>
                  </a:txBody>
                  <a:tcPr/>
                </a:tc>
                <a:tc>
                  <a:txBody>
                    <a:bodyPr/>
                    <a:lstStyle/>
                    <a:p>
                      <a:pPr lvl="0">
                        <a:buNone/>
                      </a:pPr>
                      <a:endParaRPr lang="en-US" dirty="0"/>
                    </a:p>
                  </a:txBody>
                  <a:tcPr/>
                </a:tc>
                <a:tc>
                  <a:txBody>
                    <a:bodyPr/>
                    <a:lstStyle/>
                    <a:p>
                      <a:pPr lvl="0">
                        <a:buNone/>
                      </a:pPr>
                      <a:endParaRPr lang="en-US" sz="1800" b="0" i="0" u="none" strike="noStrike" baseline="0" noProof="0" dirty="0"/>
                    </a:p>
                  </a:txBody>
                  <a:tcPr/>
                </a:tc>
                <a:extLst>
                  <a:ext uri="{0D108BD9-81ED-4DB2-BD59-A6C34878D82A}">
                    <a16:rowId xmlns:a16="http://schemas.microsoft.com/office/drawing/2014/main" val="194257160"/>
                  </a:ext>
                </a:extLst>
              </a:tr>
            </a:tbl>
          </a:graphicData>
        </a:graphic>
      </p:graphicFrame>
      <p:sp>
        <p:nvSpPr>
          <p:cNvPr id="7" name="Flowchart: Off-page Connector 6">
            <a:extLst>
              <a:ext uri="{FF2B5EF4-FFF2-40B4-BE49-F238E27FC236}">
                <a16:creationId xmlns:a16="http://schemas.microsoft.com/office/drawing/2014/main" id="{EE1B3ACA-E5E5-3EDD-5AA5-D70DB1509865}"/>
              </a:ext>
            </a:extLst>
          </p:cNvPr>
          <p:cNvSpPr/>
          <p:nvPr/>
        </p:nvSpPr>
        <p:spPr>
          <a:xfrm rot="16200000">
            <a:off x="63905" y="-394370"/>
            <a:ext cx="346930" cy="1352065"/>
          </a:xfrm>
          <a:prstGeom prst="flowChartOffpage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D0A983-51A8-9998-7F74-81AAB9036C76}"/>
              </a:ext>
            </a:extLst>
          </p:cNvPr>
          <p:cNvSpPr txBox="1"/>
          <p:nvPr/>
        </p:nvSpPr>
        <p:spPr>
          <a:xfrm>
            <a:off x="913403" y="20052"/>
            <a:ext cx="10645283" cy="523220"/>
          </a:xfrm>
          <a:prstGeom prst="rect">
            <a:avLst/>
          </a:prstGeom>
          <a:noFill/>
        </p:spPr>
        <p:txBody>
          <a:bodyPr wrap="square" lIns="91440" tIns="45720" rIns="91440" bIns="45720" rtlCol="0" anchor="t">
            <a:spAutoFit/>
          </a:bodyPr>
          <a:lstStyle/>
          <a:p>
            <a:r>
              <a:rPr lang="en-US" sz="2800" dirty="0"/>
              <a:t>Let's Practice – Improve the following learning outcomes/objectives</a:t>
            </a:r>
          </a:p>
        </p:txBody>
      </p:sp>
    </p:spTree>
    <p:extLst>
      <p:ext uri="{BB962C8B-B14F-4D97-AF65-F5344CB8AC3E}">
        <p14:creationId xmlns:p14="http://schemas.microsoft.com/office/powerpoint/2010/main" val="5935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0C0840B-0C9C-AC39-5E25-723D38C408BA}"/>
              </a:ext>
            </a:extLst>
          </p:cNvPr>
          <p:cNvGraphicFramePr>
            <a:graphicFrameLocks noGrp="1"/>
          </p:cNvGraphicFramePr>
          <p:nvPr/>
        </p:nvGraphicFramePr>
        <p:xfrm>
          <a:off x="348073" y="809037"/>
          <a:ext cx="11103770" cy="5765800"/>
        </p:xfrm>
        <a:graphic>
          <a:graphicData uri="http://schemas.openxmlformats.org/drawingml/2006/table">
            <a:tbl>
              <a:tblPr firstRow="1" bandRow="1">
                <a:tableStyleId>{5C22544A-7EE6-4342-B048-85BDC9FD1C3A}</a:tableStyleId>
              </a:tblPr>
              <a:tblGrid>
                <a:gridCol w="4176887">
                  <a:extLst>
                    <a:ext uri="{9D8B030D-6E8A-4147-A177-3AD203B41FA5}">
                      <a16:colId xmlns:a16="http://schemas.microsoft.com/office/drawing/2014/main" val="2022756699"/>
                    </a:ext>
                  </a:extLst>
                </a:gridCol>
                <a:gridCol w="1806222">
                  <a:extLst>
                    <a:ext uri="{9D8B030D-6E8A-4147-A177-3AD203B41FA5}">
                      <a16:colId xmlns:a16="http://schemas.microsoft.com/office/drawing/2014/main" val="395068027"/>
                    </a:ext>
                  </a:extLst>
                </a:gridCol>
                <a:gridCol w="5120661">
                  <a:extLst>
                    <a:ext uri="{9D8B030D-6E8A-4147-A177-3AD203B41FA5}">
                      <a16:colId xmlns:a16="http://schemas.microsoft.com/office/drawing/2014/main" val="307526558"/>
                    </a:ext>
                  </a:extLst>
                </a:gridCol>
              </a:tblGrid>
              <a:tr h="370840">
                <a:tc>
                  <a:txBody>
                    <a:bodyPr/>
                    <a:lstStyle/>
                    <a:p>
                      <a:pPr algn="ctr"/>
                      <a:r>
                        <a:rPr lang="en-US" dirty="0"/>
                        <a:t>Poorly Written LOs</a:t>
                      </a:r>
                    </a:p>
                  </a:txBody>
                  <a:tcPr/>
                </a:tc>
                <a:tc>
                  <a:txBody>
                    <a:bodyPr/>
                    <a:lstStyle/>
                    <a:p>
                      <a:pPr algn="ctr"/>
                      <a:r>
                        <a:rPr lang="en-US" dirty="0"/>
                        <a:t>Issue</a:t>
                      </a:r>
                    </a:p>
                  </a:txBody>
                  <a:tcPr/>
                </a:tc>
                <a:tc>
                  <a:txBody>
                    <a:bodyPr/>
                    <a:lstStyle/>
                    <a:p>
                      <a:pPr lvl="0" algn="ctr">
                        <a:buNone/>
                      </a:pPr>
                      <a:r>
                        <a:rPr lang="en-US" sz="1800" b="1" i="0" u="none" strike="noStrike" noProof="0" dirty="0">
                          <a:latin typeface="Calibri"/>
                        </a:rPr>
                        <a:t>Well Written LOs</a:t>
                      </a:r>
                      <a:endParaRPr lang="en-US" dirty="0"/>
                    </a:p>
                  </a:txBody>
                  <a:tcPr/>
                </a:tc>
                <a:extLst>
                  <a:ext uri="{0D108BD9-81ED-4DB2-BD59-A6C34878D82A}">
                    <a16:rowId xmlns:a16="http://schemas.microsoft.com/office/drawing/2014/main" val="150988240"/>
                  </a:ext>
                </a:extLst>
              </a:tr>
              <a:tr h="370840">
                <a:tc>
                  <a:txBody>
                    <a:bodyPr/>
                    <a:lstStyle/>
                    <a:p>
                      <a:pPr lvl="0">
                        <a:buNone/>
                      </a:pPr>
                      <a:r>
                        <a:rPr lang="en-US" sz="1800" b="0" i="0" u="none" strike="noStrike" noProof="0" dirty="0">
                          <a:latin typeface="Calibri"/>
                        </a:rPr>
                        <a:t>Students will learn the programming language, Python.</a:t>
                      </a:r>
                      <a:endParaRPr lang="en-US" dirty="0"/>
                    </a:p>
                  </a:txBody>
                  <a:tcPr/>
                </a:tc>
                <a:tc>
                  <a:txBody>
                    <a:bodyPr/>
                    <a:lstStyle/>
                    <a:p>
                      <a:r>
                        <a:rPr lang="en-US" dirty="0"/>
                        <a:t>Vague</a:t>
                      </a:r>
                    </a:p>
                  </a:txBody>
                  <a:tcPr/>
                </a:tc>
                <a:tc>
                  <a:txBody>
                    <a:bodyPr/>
                    <a:lstStyle/>
                    <a:p>
                      <a:pPr lvl="0" algn="l">
                        <a:lnSpc>
                          <a:spcPct val="100000"/>
                        </a:lnSpc>
                        <a:spcBef>
                          <a:spcPts val="0"/>
                        </a:spcBef>
                        <a:spcAft>
                          <a:spcPts val="0"/>
                        </a:spcAft>
                        <a:buNone/>
                      </a:pPr>
                      <a:r>
                        <a:rPr lang="en-US" sz="1800" b="0" i="0" u="none" strike="noStrike" noProof="0" dirty="0">
                          <a:latin typeface="Calibri"/>
                        </a:rPr>
                        <a:t>Clear and specific: Students will use the programming language, Python, to complete a data mining analysis. </a:t>
                      </a:r>
                      <a:endParaRPr lang="en-US" sz="1800" b="0" i="0" u="none" strike="noStrike" noProof="0"/>
                    </a:p>
                  </a:txBody>
                  <a:tcPr/>
                </a:tc>
                <a:extLst>
                  <a:ext uri="{0D108BD9-81ED-4DB2-BD59-A6C34878D82A}">
                    <a16:rowId xmlns:a16="http://schemas.microsoft.com/office/drawing/2014/main" val="2259345879"/>
                  </a:ext>
                </a:extLst>
              </a:tr>
              <a:tr h="370840">
                <a:tc>
                  <a:txBody>
                    <a:bodyPr/>
                    <a:lstStyle/>
                    <a:p>
                      <a:pPr lvl="0">
                        <a:buNone/>
                      </a:pPr>
                      <a:r>
                        <a:rPr lang="en-US" sz="1800" b="0" i="0" u="none" strike="noStrike" noProof="0" dirty="0">
                          <a:latin typeface="Calibri"/>
                        </a:rPr>
                        <a:t>Students will know the elements from the periodic table </a:t>
                      </a:r>
                      <a:endParaRPr lang="en-US"/>
                    </a:p>
                  </a:txBody>
                  <a:tcPr/>
                </a:tc>
                <a:tc>
                  <a:txBody>
                    <a:bodyPr/>
                    <a:lstStyle/>
                    <a:p>
                      <a:r>
                        <a:rPr lang="en-US" dirty="0"/>
                        <a:t>Unmeasurable</a:t>
                      </a:r>
                    </a:p>
                  </a:txBody>
                  <a:tcPr/>
                </a:tc>
                <a:tc>
                  <a:txBody>
                    <a:bodyPr/>
                    <a:lstStyle/>
                    <a:p>
                      <a:pPr lvl="0">
                        <a:buNone/>
                      </a:pPr>
                      <a:r>
                        <a:rPr lang="en-US" sz="1800" b="0" i="0" u="none" strike="noStrike" noProof="0" dirty="0">
                          <a:latin typeface="Calibri"/>
                        </a:rPr>
                        <a:t>Measurable: Students will be able to identify the elements from the periodic table based on their symbols </a:t>
                      </a:r>
                      <a:endParaRPr lang="en-US"/>
                    </a:p>
                  </a:txBody>
                  <a:tcPr/>
                </a:tc>
                <a:extLst>
                  <a:ext uri="{0D108BD9-81ED-4DB2-BD59-A6C34878D82A}">
                    <a16:rowId xmlns:a16="http://schemas.microsoft.com/office/drawing/2014/main" val="985231845"/>
                  </a:ext>
                </a:extLst>
              </a:tr>
              <a:tr h="370840">
                <a:tc>
                  <a:txBody>
                    <a:bodyPr/>
                    <a:lstStyle/>
                    <a:p>
                      <a:pPr lvl="0">
                        <a:buNone/>
                      </a:pPr>
                      <a:r>
                        <a:rPr lang="en-US" sz="1800" b="0" i="0" u="none" strike="noStrike" noProof="0" dirty="0">
                          <a:latin typeface="Calibri"/>
                        </a:rPr>
                        <a:t>Students will be able to apply one of the many theories of social psychology and apply those theories to a number of real world situations. </a:t>
                      </a:r>
                      <a:endParaRPr lang="en-US"/>
                    </a:p>
                  </a:txBody>
                  <a:tcPr/>
                </a:tc>
                <a:tc>
                  <a:txBody>
                    <a:bodyPr/>
                    <a:lstStyle/>
                    <a:p>
                      <a:r>
                        <a:rPr lang="en-US" dirty="0"/>
                        <a:t>Too wordy</a:t>
                      </a:r>
                    </a:p>
                  </a:txBody>
                  <a:tcPr/>
                </a:tc>
                <a:tc>
                  <a:txBody>
                    <a:bodyPr/>
                    <a:lstStyle/>
                    <a:p>
                      <a:pPr lvl="0">
                        <a:buNone/>
                      </a:pPr>
                      <a:r>
                        <a:rPr lang="en-US" sz="1800" b="0" i="0" u="none" strike="noStrike" noProof="0" dirty="0">
                          <a:latin typeface="Calibri"/>
                        </a:rPr>
                        <a:t>Concise: Students will be able to apply theories of social psychology to real world situations.</a:t>
                      </a:r>
                      <a:endParaRPr lang="en-US" dirty="0"/>
                    </a:p>
                  </a:txBody>
                  <a:tcPr/>
                </a:tc>
                <a:extLst>
                  <a:ext uri="{0D108BD9-81ED-4DB2-BD59-A6C34878D82A}">
                    <a16:rowId xmlns:a16="http://schemas.microsoft.com/office/drawing/2014/main" val="3075047239"/>
                  </a:ext>
                </a:extLst>
              </a:tr>
              <a:tr h="370840">
                <a:tc>
                  <a:txBody>
                    <a:bodyPr/>
                    <a:lstStyle/>
                    <a:p>
                      <a:pPr lvl="0">
                        <a:buNone/>
                      </a:pPr>
                      <a:r>
                        <a:rPr lang="en-US" sz="1800" b="1" i="0" u="none" strike="noStrike" noProof="0" dirty="0">
                          <a:latin typeface="Calibri"/>
                        </a:rPr>
                        <a:t>Course Objective:</a:t>
                      </a:r>
                      <a:r>
                        <a:rPr lang="en-US" sz="1800" b="0" i="0" u="none" strike="noStrike" noProof="0" dirty="0">
                          <a:latin typeface="Calibri"/>
                        </a:rPr>
                        <a:t> Students will be able to construct a sentence in Spanish using correct grammar and punctuation. </a:t>
                      </a:r>
                      <a:endParaRPr lang="en-US" dirty="0"/>
                    </a:p>
                    <a:p>
                      <a:pPr lvl="0">
                        <a:buNone/>
                      </a:pPr>
                      <a:r>
                        <a:rPr lang="en-US" sz="1800" b="1" i="0" u="none" strike="noStrike" noProof="0" dirty="0">
                          <a:latin typeface="Calibri"/>
                        </a:rPr>
                        <a:t>Learning Objective:</a:t>
                      </a:r>
                      <a:r>
                        <a:rPr lang="en-US" sz="1800" b="0" i="0" u="none" strike="noStrike" noProof="0" dirty="0">
                          <a:latin typeface="Calibri"/>
                        </a:rPr>
                        <a:t> Students will identify provinces in Spain on a map</a:t>
                      </a:r>
                      <a:endParaRPr lang="en-US"/>
                    </a:p>
                  </a:txBody>
                  <a:tcPr/>
                </a:tc>
                <a:tc>
                  <a:txBody>
                    <a:bodyPr/>
                    <a:lstStyle/>
                    <a:p>
                      <a:r>
                        <a:rPr lang="en-US" dirty="0"/>
                        <a:t>Irrelevant, unaligned </a:t>
                      </a:r>
                    </a:p>
                  </a:txBody>
                  <a:tcPr/>
                </a:tc>
                <a:tc>
                  <a:txBody>
                    <a:bodyPr/>
                    <a:lstStyle/>
                    <a:p>
                      <a:pPr lvl="0">
                        <a:buNone/>
                      </a:pPr>
                      <a:r>
                        <a:rPr lang="en-US" dirty="0"/>
                        <a:t>Aligned and relevant: </a:t>
                      </a:r>
                    </a:p>
                    <a:p>
                      <a:pPr lvl="0">
                        <a:buNone/>
                      </a:pPr>
                      <a:r>
                        <a:rPr lang="en-US" sz="1800" b="1" i="0" u="none" strike="noStrike" baseline="0" noProof="0" dirty="0">
                          <a:solidFill>
                            <a:srgbClr val="000000"/>
                          </a:solidFill>
                          <a:latin typeface="Calibri"/>
                        </a:rPr>
                        <a:t>Course Objective: </a:t>
                      </a:r>
                      <a:r>
                        <a:rPr lang="en-US" sz="1800" b="0" i="0" u="none" strike="noStrike" baseline="0" noProof="0" dirty="0">
                          <a:solidFill>
                            <a:srgbClr val="000000"/>
                          </a:solidFill>
                          <a:latin typeface="Calibri"/>
                        </a:rPr>
                        <a:t>Students will be able to construct a sentence in Spanish using correct grammar and punctuation. </a:t>
                      </a:r>
                      <a:endParaRPr lang="en-US" dirty="0"/>
                    </a:p>
                    <a:p>
                      <a:pPr lvl="0">
                        <a:buNone/>
                      </a:pPr>
                      <a:r>
                        <a:rPr lang="en-US" sz="1800" b="1" i="0" u="none" strike="noStrike" baseline="0" noProof="0" dirty="0">
                          <a:solidFill>
                            <a:srgbClr val="000000"/>
                          </a:solidFill>
                          <a:latin typeface="Calibri"/>
                        </a:rPr>
                        <a:t>Learning Objective:</a:t>
                      </a:r>
                      <a:r>
                        <a:rPr lang="en-US" sz="1800" b="0" i="0" u="none" strike="noStrike" baseline="0" noProof="0" dirty="0">
                          <a:solidFill>
                            <a:srgbClr val="000000"/>
                          </a:solidFill>
                          <a:latin typeface="Calibri"/>
                        </a:rPr>
                        <a:t> Students will be able to conjugate verbs correctly in the past tense.</a:t>
                      </a:r>
                      <a:endParaRPr lang="en-US"/>
                    </a:p>
                  </a:txBody>
                  <a:tcPr/>
                </a:tc>
                <a:extLst>
                  <a:ext uri="{0D108BD9-81ED-4DB2-BD59-A6C34878D82A}">
                    <a16:rowId xmlns:a16="http://schemas.microsoft.com/office/drawing/2014/main" val="2150778015"/>
                  </a:ext>
                </a:extLst>
              </a:tr>
              <a:tr h="370839">
                <a:tc>
                  <a:txBody>
                    <a:bodyPr/>
                    <a:lstStyle/>
                    <a:p>
                      <a:pPr lvl="0">
                        <a:buNone/>
                      </a:pPr>
                      <a:r>
                        <a:rPr lang="en-US" sz="1800" b="0" i="0" u="none" strike="noStrike" noProof="0" dirty="0"/>
                        <a:t>The instructor will explain the process of conducting an experiment. </a:t>
                      </a:r>
                    </a:p>
                  </a:txBody>
                  <a:tcPr/>
                </a:tc>
                <a:tc>
                  <a:txBody>
                    <a:bodyPr/>
                    <a:lstStyle/>
                    <a:p>
                      <a:pPr lvl="0">
                        <a:buNone/>
                      </a:pPr>
                      <a:r>
                        <a:rPr lang="en-US" dirty="0"/>
                        <a:t>Non-student-centered</a:t>
                      </a:r>
                    </a:p>
                  </a:txBody>
                  <a:tcPr/>
                </a:tc>
                <a:tc>
                  <a:txBody>
                    <a:bodyPr/>
                    <a:lstStyle/>
                    <a:p>
                      <a:pPr lvl="0">
                        <a:buNone/>
                      </a:pPr>
                      <a:r>
                        <a:rPr lang="en-US" sz="1800" b="0" i="0" u="none" strike="noStrike" baseline="0" noProof="0" dirty="0"/>
                        <a:t>Student-centered: Students will be able to create their own experiments to test a hypothesis.</a:t>
                      </a:r>
                      <a:endParaRPr lang="en-US" dirty="0"/>
                    </a:p>
                  </a:txBody>
                  <a:tcPr/>
                </a:tc>
                <a:extLst>
                  <a:ext uri="{0D108BD9-81ED-4DB2-BD59-A6C34878D82A}">
                    <a16:rowId xmlns:a16="http://schemas.microsoft.com/office/drawing/2014/main" val="194257160"/>
                  </a:ext>
                </a:extLst>
              </a:tr>
            </a:tbl>
          </a:graphicData>
        </a:graphic>
      </p:graphicFrame>
      <p:sp>
        <p:nvSpPr>
          <p:cNvPr id="7" name="Flowchart: Off-page Connector 6">
            <a:extLst>
              <a:ext uri="{FF2B5EF4-FFF2-40B4-BE49-F238E27FC236}">
                <a16:creationId xmlns:a16="http://schemas.microsoft.com/office/drawing/2014/main" id="{EE1B3ACA-E5E5-3EDD-5AA5-D70DB1509865}"/>
              </a:ext>
            </a:extLst>
          </p:cNvPr>
          <p:cNvSpPr/>
          <p:nvPr/>
        </p:nvSpPr>
        <p:spPr>
          <a:xfrm rot="16200000">
            <a:off x="63905" y="-394370"/>
            <a:ext cx="346930" cy="1352065"/>
          </a:xfrm>
          <a:prstGeom prst="flowChartOffpage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D0A983-51A8-9998-7F74-81AAB9036C76}"/>
              </a:ext>
            </a:extLst>
          </p:cNvPr>
          <p:cNvSpPr txBox="1"/>
          <p:nvPr/>
        </p:nvSpPr>
        <p:spPr>
          <a:xfrm>
            <a:off x="913403" y="20052"/>
            <a:ext cx="10645283" cy="523220"/>
          </a:xfrm>
          <a:prstGeom prst="rect">
            <a:avLst/>
          </a:prstGeom>
          <a:noFill/>
        </p:spPr>
        <p:txBody>
          <a:bodyPr wrap="square" lIns="91440" tIns="45720" rIns="91440" bIns="45720" rtlCol="0" anchor="t">
            <a:spAutoFit/>
          </a:bodyPr>
          <a:lstStyle/>
          <a:p>
            <a:r>
              <a:rPr lang="en-US" sz="2800" dirty="0"/>
              <a:t>Let's Practice – Answers</a:t>
            </a:r>
          </a:p>
        </p:txBody>
      </p:sp>
    </p:spTree>
    <p:extLst>
      <p:ext uri="{BB962C8B-B14F-4D97-AF65-F5344CB8AC3E}">
        <p14:creationId xmlns:p14="http://schemas.microsoft.com/office/powerpoint/2010/main" val="344227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18">
            <a:extLst>
              <a:ext uri="{FF2B5EF4-FFF2-40B4-BE49-F238E27FC236}">
                <a16:creationId xmlns:a16="http://schemas.microsoft.com/office/drawing/2014/main" id="{83EC1BAC-9978-4F4D-8D16-585A25663240}"/>
              </a:ext>
            </a:extLst>
          </p:cNvPr>
          <p:cNvSpPr>
            <a:spLocks/>
          </p:cNvSpPr>
          <p:nvPr/>
        </p:nvSpPr>
        <p:spPr bwMode="auto">
          <a:xfrm>
            <a:off x="2105829" y="5708273"/>
            <a:ext cx="397764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Freeform 19">
            <a:extLst>
              <a:ext uri="{FF2B5EF4-FFF2-40B4-BE49-F238E27FC236}">
                <a16:creationId xmlns:a16="http://schemas.microsoft.com/office/drawing/2014/main" id="{01E51309-1F9D-4621-848A-E212EA1018D6}"/>
              </a:ext>
            </a:extLst>
          </p:cNvPr>
          <p:cNvSpPr>
            <a:spLocks/>
          </p:cNvSpPr>
          <p:nvPr/>
        </p:nvSpPr>
        <p:spPr bwMode="auto">
          <a:xfrm>
            <a:off x="1706564" y="5350097"/>
            <a:ext cx="409777" cy="1327150"/>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9" name="Freeform 15">
            <a:extLst>
              <a:ext uri="{FF2B5EF4-FFF2-40B4-BE49-F238E27FC236}">
                <a16:creationId xmlns:a16="http://schemas.microsoft.com/office/drawing/2014/main" id="{639414DC-7C87-400F-87D8-CB64B23224DE}"/>
              </a:ext>
            </a:extLst>
          </p:cNvPr>
          <p:cNvSpPr>
            <a:spLocks/>
          </p:cNvSpPr>
          <p:nvPr/>
        </p:nvSpPr>
        <p:spPr bwMode="auto">
          <a:xfrm>
            <a:off x="2105829" y="4503612"/>
            <a:ext cx="397764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0" name="Freeform 16">
            <a:extLst>
              <a:ext uri="{FF2B5EF4-FFF2-40B4-BE49-F238E27FC236}">
                <a16:creationId xmlns:a16="http://schemas.microsoft.com/office/drawing/2014/main" id="{400F7C1A-9DE8-4E41-8029-F4886C8C7654}"/>
              </a:ext>
            </a:extLst>
          </p:cNvPr>
          <p:cNvSpPr>
            <a:spLocks/>
          </p:cNvSpPr>
          <p:nvPr/>
        </p:nvSpPr>
        <p:spPr bwMode="auto">
          <a:xfrm>
            <a:off x="1706564" y="4321710"/>
            <a:ext cx="409777" cy="1155700"/>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7" name="Freeform 12">
            <a:extLst>
              <a:ext uri="{FF2B5EF4-FFF2-40B4-BE49-F238E27FC236}">
                <a16:creationId xmlns:a16="http://schemas.microsoft.com/office/drawing/2014/main" id="{A7E05C65-14D4-455B-8F0A-B1C8EFAFBC04}"/>
              </a:ext>
            </a:extLst>
          </p:cNvPr>
          <p:cNvSpPr>
            <a:spLocks/>
          </p:cNvSpPr>
          <p:nvPr/>
        </p:nvSpPr>
        <p:spPr bwMode="auto">
          <a:xfrm>
            <a:off x="2105829" y="3369381"/>
            <a:ext cx="397764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8" name="Freeform 13">
            <a:extLst>
              <a:ext uri="{FF2B5EF4-FFF2-40B4-BE49-F238E27FC236}">
                <a16:creationId xmlns:a16="http://schemas.microsoft.com/office/drawing/2014/main" id="{2FDA4248-E954-4F26-BF1B-EEE0BC70CEA0}"/>
              </a:ext>
            </a:extLst>
          </p:cNvPr>
          <p:cNvSpPr>
            <a:spLocks/>
          </p:cNvSpPr>
          <p:nvPr/>
        </p:nvSpPr>
        <p:spPr bwMode="auto">
          <a:xfrm>
            <a:off x="1708150" y="3369955"/>
            <a:ext cx="408182" cy="958850"/>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5" name="Freeform 9">
            <a:extLst>
              <a:ext uri="{FF2B5EF4-FFF2-40B4-BE49-F238E27FC236}">
                <a16:creationId xmlns:a16="http://schemas.microsoft.com/office/drawing/2014/main" id="{DF63E8C7-5593-4918-A3F3-85A0B603A87A}"/>
              </a:ext>
            </a:extLst>
          </p:cNvPr>
          <p:cNvSpPr>
            <a:spLocks/>
          </p:cNvSpPr>
          <p:nvPr/>
        </p:nvSpPr>
        <p:spPr bwMode="auto">
          <a:xfrm>
            <a:off x="2105829" y="2241242"/>
            <a:ext cx="397764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6" name="Freeform 10">
            <a:extLst>
              <a:ext uri="{FF2B5EF4-FFF2-40B4-BE49-F238E27FC236}">
                <a16:creationId xmlns:a16="http://schemas.microsoft.com/office/drawing/2014/main" id="{620BA718-982A-4F25-8AC9-6891D5DAD7F7}"/>
              </a:ext>
            </a:extLst>
          </p:cNvPr>
          <p:cNvSpPr>
            <a:spLocks/>
          </p:cNvSpPr>
          <p:nvPr/>
        </p:nvSpPr>
        <p:spPr bwMode="auto">
          <a:xfrm>
            <a:off x="1708150" y="2242948"/>
            <a:ext cx="408182" cy="957262"/>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0" name="Freeform 5">
            <a:extLst>
              <a:ext uri="{FF2B5EF4-FFF2-40B4-BE49-F238E27FC236}">
                <a16:creationId xmlns:a16="http://schemas.microsoft.com/office/drawing/2014/main" id="{B5286A63-2647-463F-865A-F7C41397891A}"/>
              </a:ext>
            </a:extLst>
          </p:cNvPr>
          <p:cNvSpPr>
            <a:spLocks/>
          </p:cNvSpPr>
          <p:nvPr/>
        </p:nvSpPr>
        <p:spPr bwMode="auto">
          <a:xfrm>
            <a:off x="1708151" y="1074886"/>
            <a:ext cx="455951" cy="1147762"/>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1" name="Freeform 7">
            <a:extLst>
              <a:ext uri="{FF2B5EF4-FFF2-40B4-BE49-F238E27FC236}">
                <a16:creationId xmlns:a16="http://schemas.microsoft.com/office/drawing/2014/main" id="{DDC19C72-D2F4-4636-BA46-8DD08369C979}"/>
              </a:ext>
            </a:extLst>
          </p:cNvPr>
          <p:cNvSpPr>
            <a:spLocks/>
          </p:cNvSpPr>
          <p:nvPr/>
        </p:nvSpPr>
        <p:spPr bwMode="auto">
          <a:xfrm>
            <a:off x="2105829" y="1074886"/>
            <a:ext cx="397764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Freeform 6"/>
          <p:cNvSpPr>
            <a:spLocks/>
          </p:cNvSpPr>
          <p:nvPr/>
        </p:nvSpPr>
        <p:spPr bwMode="auto">
          <a:xfrm>
            <a:off x="617221" y="1381760"/>
            <a:ext cx="1100269" cy="792162"/>
          </a:xfrm>
          <a:custGeom>
            <a:avLst/>
            <a:gdLst>
              <a:gd name="T0" fmla="*/ 2771 w 2771"/>
              <a:gd name="T1" fmla="*/ 0 h 1497"/>
              <a:gd name="T2" fmla="*/ 136 w 2771"/>
              <a:gd name="T3" fmla="*/ 0 h 1497"/>
              <a:gd name="T4" fmla="*/ 130 w 2771"/>
              <a:gd name="T5" fmla="*/ 0 h 1497"/>
              <a:gd name="T6" fmla="*/ 122 w 2771"/>
              <a:gd name="T7" fmla="*/ 0 h 1497"/>
              <a:gd name="T8" fmla="*/ 116 w 2771"/>
              <a:gd name="T9" fmla="*/ 1 h 1497"/>
              <a:gd name="T10" fmla="*/ 109 w 2771"/>
              <a:gd name="T11" fmla="*/ 2 h 1497"/>
              <a:gd name="T12" fmla="*/ 95 w 2771"/>
              <a:gd name="T13" fmla="*/ 5 h 1497"/>
              <a:gd name="T14" fmla="*/ 84 w 2771"/>
              <a:gd name="T15" fmla="*/ 10 h 1497"/>
              <a:gd name="T16" fmla="*/ 72 w 2771"/>
              <a:gd name="T17" fmla="*/ 16 h 1497"/>
              <a:gd name="T18" fmla="*/ 60 w 2771"/>
              <a:gd name="T19" fmla="*/ 22 h 1497"/>
              <a:gd name="T20" fmla="*/ 49 w 2771"/>
              <a:gd name="T21" fmla="*/ 30 h 1497"/>
              <a:gd name="T22" fmla="*/ 41 w 2771"/>
              <a:gd name="T23" fmla="*/ 39 h 1497"/>
              <a:gd name="T24" fmla="*/ 31 w 2771"/>
              <a:gd name="T25" fmla="*/ 49 h 1497"/>
              <a:gd name="T26" fmla="*/ 24 w 2771"/>
              <a:gd name="T27" fmla="*/ 60 h 1497"/>
              <a:gd name="T28" fmla="*/ 17 w 2771"/>
              <a:gd name="T29" fmla="*/ 70 h 1497"/>
              <a:gd name="T30" fmla="*/ 11 w 2771"/>
              <a:gd name="T31" fmla="*/ 82 h 1497"/>
              <a:gd name="T32" fmla="*/ 6 w 2771"/>
              <a:gd name="T33" fmla="*/ 95 h 1497"/>
              <a:gd name="T34" fmla="*/ 2 w 2771"/>
              <a:gd name="T35" fmla="*/ 107 h 1497"/>
              <a:gd name="T36" fmla="*/ 1 w 2771"/>
              <a:gd name="T37" fmla="*/ 114 h 1497"/>
              <a:gd name="T38" fmla="*/ 0 w 2771"/>
              <a:gd name="T39" fmla="*/ 122 h 1497"/>
              <a:gd name="T40" fmla="*/ 0 w 2771"/>
              <a:gd name="T41" fmla="*/ 128 h 1497"/>
              <a:gd name="T42" fmla="*/ 0 w 2771"/>
              <a:gd name="T43" fmla="*/ 134 h 1497"/>
              <a:gd name="T44" fmla="*/ 0 w 2771"/>
              <a:gd name="T45" fmla="*/ 1360 h 1497"/>
              <a:gd name="T46" fmla="*/ 0 w 2771"/>
              <a:gd name="T47" fmla="*/ 1367 h 1497"/>
              <a:gd name="T48" fmla="*/ 0 w 2771"/>
              <a:gd name="T49" fmla="*/ 1374 h 1497"/>
              <a:gd name="T50" fmla="*/ 1 w 2771"/>
              <a:gd name="T51" fmla="*/ 1380 h 1497"/>
              <a:gd name="T52" fmla="*/ 2 w 2771"/>
              <a:gd name="T53" fmla="*/ 1388 h 1497"/>
              <a:gd name="T54" fmla="*/ 6 w 2771"/>
              <a:gd name="T55" fmla="*/ 1400 h 1497"/>
              <a:gd name="T56" fmla="*/ 11 w 2771"/>
              <a:gd name="T57" fmla="*/ 1413 h 1497"/>
              <a:gd name="T58" fmla="*/ 17 w 2771"/>
              <a:gd name="T59" fmla="*/ 1425 h 1497"/>
              <a:gd name="T60" fmla="*/ 24 w 2771"/>
              <a:gd name="T61" fmla="*/ 1437 h 1497"/>
              <a:gd name="T62" fmla="*/ 31 w 2771"/>
              <a:gd name="T63" fmla="*/ 1447 h 1497"/>
              <a:gd name="T64" fmla="*/ 41 w 2771"/>
              <a:gd name="T65" fmla="*/ 1456 h 1497"/>
              <a:gd name="T66" fmla="*/ 49 w 2771"/>
              <a:gd name="T67" fmla="*/ 1465 h 1497"/>
              <a:gd name="T68" fmla="*/ 60 w 2771"/>
              <a:gd name="T69" fmla="*/ 1473 h 1497"/>
              <a:gd name="T70" fmla="*/ 72 w 2771"/>
              <a:gd name="T71" fmla="*/ 1480 h 1497"/>
              <a:gd name="T72" fmla="*/ 84 w 2771"/>
              <a:gd name="T73" fmla="*/ 1485 h 1497"/>
              <a:gd name="T74" fmla="*/ 95 w 2771"/>
              <a:gd name="T75" fmla="*/ 1490 h 1497"/>
              <a:gd name="T76" fmla="*/ 109 w 2771"/>
              <a:gd name="T77" fmla="*/ 1494 h 1497"/>
              <a:gd name="T78" fmla="*/ 116 w 2771"/>
              <a:gd name="T79" fmla="*/ 1495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0"/>
                </a:lnTo>
                <a:lnTo>
                  <a:pt x="116" y="1"/>
                </a:lnTo>
                <a:lnTo>
                  <a:pt x="109" y="2"/>
                </a:lnTo>
                <a:lnTo>
                  <a:pt x="95" y="5"/>
                </a:lnTo>
                <a:lnTo>
                  <a:pt x="84" y="10"/>
                </a:lnTo>
                <a:lnTo>
                  <a:pt x="72" y="16"/>
                </a:lnTo>
                <a:lnTo>
                  <a:pt x="60" y="22"/>
                </a:lnTo>
                <a:lnTo>
                  <a:pt x="49" y="30"/>
                </a:lnTo>
                <a:lnTo>
                  <a:pt x="41" y="39"/>
                </a:lnTo>
                <a:lnTo>
                  <a:pt x="31" y="49"/>
                </a:lnTo>
                <a:lnTo>
                  <a:pt x="24" y="60"/>
                </a:lnTo>
                <a:lnTo>
                  <a:pt x="17" y="70"/>
                </a:lnTo>
                <a:lnTo>
                  <a:pt x="11" y="82"/>
                </a:lnTo>
                <a:lnTo>
                  <a:pt x="6" y="95"/>
                </a:lnTo>
                <a:lnTo>
                  <a:pt x="2" y="107"/>
                </a:lnTo>
                <a:lnTo>
                  <a:pt x="1" y="114"/>
                </a:lnTo>
                <a:lnTo>
                  <a:pt x="0" y="122"/>
                </a:lnTo>
                <a:lnTo>
                  <a:pt x="0" y="128"/>
                </a:lnTo>
                <a:lnTo>
                  <a:pt x="0" y="134"/>
                </a:lnTo>
                <a:lnTo>
                  <a:pt x="0" y="1360"/>
                </a:lnTo>
                <a:lnTo>
                  <a:pt x="0" y="1367"/>
                </a:lnTo>
                <a:lnTo>
                  <a:pt x="0" y="1374"/>
                </a:lnTo>
                <a:lnTo>
                  <a:pt x="1" y="1380"/>
                </a:lnTo>
                <a:lnTo>
                  <a:pt x="2" y="1388"/>
                </a:lnTo>
                <a:lnTo>
                  <a:pt x="6" y="1400"/>
                </a:lnTo>
                <a:lnTo>
                  <a:pt x="11" y="1413"/>
                </a:lnTo>
                <a:lnTo>
                  <a:pt x="17" y="1425"/>
                </a:lnTo>
                <a:lnTo>
                  <a:pt x="24" y="1437"/>
                </a:lnTo>
                <a:lnTo>
                  <a:pt x="31" y="1447"/>
                </a:lnTo>
                <a:lnTo>
                  <a:pt x="41" y="1456"/>
                </a:lnTo>
                <a:lnTo>
                  <a:pt x="49" y="1465"/>
                </a:lnTo>
                <a:lnTo>
                  <a:pt x="60" y="1473"/>
                </a:lnTo>
                <a:lnTo>
                  <a:pt x="72" y="1480"/>
                </a:lnTo>
                <a:lnTo>
                  <a:pt x="84" y="1485"/>
                </a:lnTo>
                <a:lnTo>
                  <a:pt x="95" y="1490"/>
                </a:lnTo>
                <a:lnTo>
                  <a:pt x="109" y="1494"/>
                </a:lnTo>
                <a:lnTo>
                  <a:pt x="116" y="1495"/>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a:off x="1708150" y="1026160"/>
            <a:ext cx="406400" cy="1147762"/>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p:nvSpPr>
        <p:spPr bwMode="auto">
          <a:xfrm>
            <a:off x="2114549" y="1026160"/>
            <a:ext cx="3867962"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flip="none" rotWithShape="1">
            <a:gsLst>
              <a:gs pos="47000">
                <a:schemeClr val="accent1"/>
              </a:gs>
              <a:gs pos="100000">
                <a:schemeClr val="accent2">
                  <a:lumMod val="60000"/>
                  <a:lumOff val="4000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p:nvSpPr>
        <p:spPr bwMode="auto">
          <a:xfrm>
            <a:off x="617221" y="2356485"/>
            <a:ext cx="1100269" cy="792162"/>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0 h 1497"/>
              <a:gd name="T16" fmla="*/ 72 w 2771"/>
              <a:gd name="T17" fmla="*/ 16 h 1497"/>
              <a:gd name="T18" fmla="*/ 60 w 2771"/>
              <a:gd name="T19" fmla="*/ 23 h 1497"/>
              <a:gd name="T20" fmla="*/ 49 w 2771"/>
              <a:gd name="T21" fmla="*/ 31 h 1497"/>
              <a:gd name="T22" fmla="*/ 41 w 2771"/>
              <a:gd name="T23" fmla="*/ 40 h 1497"/>
              <a:gd name="T24" fmla="*/ 31 w 2771"/>
              <a:gd name="T25" fmla="*/ 49 h 1497"/>
              <a:gd name="T26" fmla="*/ 24 w 2771"/>
              <a:gd name="T27" fmla="*/ 60 h 1497"/>
              <a:gd name="T28" fmla="*/ 17 w 2771"/>
              <a:gd name="T29" fmla="*/ 71 h 1497"/>
              <a:gd name="T30" fmla="*/ 11 w 2771"/>
              <a:gd name="T31" fmla="*/ 82 h 1497"/>
              <a:gd name="T32" fmla="*/ 6 w 2771"/>
              <a:gd name="T33" fmla="*/ 95 h 1497"/>
              <a:gd name="T34" fmla="*/ 2 w 2771"/>
              <a:gd name="T35" fmla="*/ 108 h 1497"/>
              <a:gd name="T36" fmla="*/ 1 w 2771"/>
              <a:gd name="T37" fmla="*/ 114 h 1497"/>
              <a:gd name="T38" fmla="*/ 0 w 2771"/>
              <a:gd name="T39" fmla="*/ 122 h 1497"/>
              <a:gd name="T40" fmla="*/ 0 w 2771"/>
              <a:gd name="T41" fmla="*/ 128 h 1497"/>
              <a:gd name="T42" fmla="*/ 0 w 2771"/>
              <a:gd name="T43" fmla="*/ 136 h 1497"/>
              <a:gd name="T44" fmla="*/ 0 w 2771"/>
              <a:gd name="T45" fmla="*/ 1361 h 1497"/>
              <a:gd name="T46" fmla="*/ 0 w 2771"/>
              <a:gd name="T47" fmla="*/ 1367 h 1497"/>
              <a:gd name="T48" fmla="*/ 0 w 2771"/>
              <a:gd name="T49" fmla="*/ 1375 h 1497"/>
              <a:gd name="T50" fmla="*/ 1 w 2771"/>
              <a:gd name="T51" fmla="*/ 1381 h 1497"/>
              <a:gd name="T52" fmla="*/ 2 w 2771"/>
              <a:gd name="T53" fmla="*/ 1388 h 1497"/>
              <a:gd name="T54" fmla="*/ 6 w 2771"/>
              <a:gd name="T55" fmla="*/ 1401 h 1497"/>
              <a:gd name="T56" fmla="*/ 11 w 2771"/>
              <a:gd name="T57" fmla="*/ 1413 h 1497"/>
              <a:gd name="T58" fmla="*/ 17 w 2771"/>
              <a:gd name="T59" fmla="*/ 1425 h 1497"/>
              <a:gd name="T60" fmla="*/ 24 w 2771"/>
              <a:gd name="T61" fmla="*/ 1437 h 1497"/>
              <a:gd name="T62" fmla="*/ 31 w 2771"/>
              <a:gd name="T63" fmla="*/ 1448 h 1497"/>
              <a:gd name="T64" fmla="*/ 41 w 2771"/>
              <a:gd name="T65" fmla="*/ 1456 h 1497"/>
              <a:gd name="T66" fmla="*/ 49 w 2771"/>
              <a:gd name="T67" fmla="*/ 1466 h 1497"/>
              <a:gd name="T68" fmla="*/ 60 w 2771"/>
              <a:gd name="T69" fmla="*/ 1473 h 1497"/>
              <a:gd name="T70" fmla="*/ 72 w 2771"/>
              <a:gd name="T71" fmla="*/ 1480 h 1497"/>
              <a:gd name="T72" fmla="*/ 84 w 2771"/>
              <a:gd name="T73" fmla="*/ 1486 h 1497"/>
              <a:gd name="T74" fmla="*/ 95 w 2771"/>
              <a:gd name="T75" fmla="*/ 1490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0"/>
                </a:lnTo>
                <a:lnTo>
                  <a:pt x="72" y="16"/>
                </a:lnTo>
                <a:lnTo>
                  <a:pt x="60" y="23"/>
                </a:lnTo>
                <a:lnTo>
                  <a:pt x="49" y="31"/>
                </a:lnTo>
                <a:lnTo>
                  <a:pt x="41" y="40"/>
                </a:lnTo>
                <a:lnTo>
                  <a:pt x="31" y="49"/>
                </a:lnTo>
                <a:lnTo>
                  <a:pt x="24" y="60"/>
                </a:lnTo>
                <a:lnTo>
                  <a:pt x="17" y="71"/>
                </a:lnTo>
                <a:lnTo>
                  <a:pt x="11" y="82"/>
                </a:lnTo>
                <a:lnTo>
                  <a:pt x="6" y="95"/>
                </a:lnTo>
                <a:lnTo>
                  <a:pt x="2" y="108"/>
                </a:lnTo>
                <a:lnTo>
                  <a:pt x="1" y="114"/>
                </a:lnTo>
                <a:lnTo>
                  <a:pt x="0" y="122"/>
                </a:lnTo>
                <a:lnTo>
                  <a:pt x="0" y="128"/>
                </a:lnTo>
                <a:lnTo>
                  <a:pt x="0" y="136"/>
                </a:lnTo>
                <a:lnTo>
                  <a:pt x="0" y="1361"/>
                </a:lnTo>
                <a:lnTo>
                  <a:pt x="0" y="1367"/>
                </a:lnTo>
                <a:lnTo>
                  <a:pt x="0" y="1375"/>
                </a:lnTo>
                <a:lnTo>
                  <a:pt x="1" y="1381"/>
                </a:lnTo>
                <a:lnTo>
                  <a:pt x="2" y="1388"/>
                </a:lnTo>
                <a:lnTo>
                  <a:pt x="6" y="1401"/>
                </a:lnTo>
                <a:lnTo>
                  <a:pt x="11" y="1413"/>
                </a:lnTo>
                <a:lnTo>
                  <a:pt x="17" y="1425"/>
                </a:lnTo>
                <a:lnTo>
                  <a:pt x="24" y="1437"/>
                </a:lnTo>
                <a:lnTo>
                  <a:pt x="31" y="1448"/>
                </a:lnTo>
                <a:lnTo>
                  <a:pt x="41" y="1456"/>
                </a:lnTo>
                <a:lnTo>
                  <a:pt x="49" y="1466"/>
                </a:lnTo>
                <a:lnTo>
                  <a:pt x="60" y="1473"/>
                </a:lnTo>
                <a:lnTo>
                  <a:pt x="72" y="1480"/>
                </a:lnTo>
                <a:lnTo>
                  <a:pt x="84" y="1486"/>
                </a:lnTo>
                <a:lnTo>
                  <a:pt x="95" y="1490"/>
                </a:lnTo>
                <a:lnTo>
                  <a:pt x="109" y="1495"/>
                </a:lnTo>
                <a:lnTo>
                  <a:pt x="116" y="1496"/>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p:cNvSpPr>
          <p:nvPr/>
        </p:nvSpPr>
        <p:spPr bwMode="auto">
          <a:xfrm>
            <a:off x="2114549" y="2191385"/>
            <a:ext cx="3867962"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49000">
                <a:schemeClr val="accent2">
                  <a:lumMod val="75000"/>
                </a:schemeClr>
              </a:gs>
              <a:gs pos="100000">
                <a:schemeClr val="accent2">
                  <a:lumMod val="60000"/>
                  <a:lumOff val="40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p:nvSpPr>
        <p:spPr bwMode="auto">
          <a:xfrm>
            <a:off x="1708150" y="2192972"/>
            <a:ext cx="406400" cy="957262"/>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0">
                <a:schemeClr val="accent2">
                  <a:lumMod val="75000"/>
                </a:schemeClr>
              </a:gs>
              <a:gs pos="100000">
                <a:schemeClr val="accent2">
                  <a:lumMod val="75000"/>
                  <a:lumOff val="25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1"/>
          <p:cNvSpPr>
            <a:spLocks/>
          </p:cNvSpPr>
          <p:nvPr/>
        </p:nvSpPr>
        <p:spPr bwMode="auto">
          <a:xfrm>
            <a:off x="617221" y="3326447"/>
            <a:ext cx="1100269" cy="792162"/>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1 h 1497"/>
              <a:gd name="T16" fmla="*/ 72 w 2771"/>
              <a:gd name="T17" fmla="*/ 16 h 1497"/>
              <a:gd name="T18" fmla="*/ 60 w 2771"/>
              <a:gd name="T19" fmla="*/ 24 h 1497"/>
              <a:gd name="T20" fmla="*/ 49 w 2771"/>
              <a:gd name="T21" fmla="*/ 31 h 1497"/>
              <a:gd name="T22" fmla="*/ 41 w 2771"/>
              <a:gd name="T23" fmla="*/ 41 h 1497"/>
              <a:gd name="T24" fmla="*/ 31 w 2771"/>
              <a:gd name="T25" fmla="*/ 49 h 1497"/>
              <a:gd name="T26" fmla="*/ 24 w 2771"/>
              <a:gd name="T27" fmla="*/ 60 h 1497"/>
              <a:gd name="T28" fmla="*/ 17 w 2771"/>
              <a:gd name="T29" fmla="*/ 72 h 1497"/>
              <a:gd name="T30" fmla="*/ 11 w 2771"/>
              <a:gd name="T31" fmla="*/ 83 h 1497"/>
              <a:gd name="T32" fmla="*/ 6 w 2771"/>
              <a:gd name="T33" fmla="*/ 95 h 1497"/>
              <a:gd name="T34" fmla="*/ 2 w 2771"/>
              <a:gd name="T35" fmla="*/ 108 h 1497"/>
              <a:gd name="T36" fmla="*/ 1 w 2771"/>
              <a:gd name="T37" fmla="*/ 115 h 1497"/>
              <a:gd name="T38" fmla="*/ 0 w 2771"/>
              <a:gd name="T39" fmla="*/ 122 h 1497"/>
              <a:gd name="T40" fmla="*/ 0 w 2771"/>
              <a:gd name="T41" fmla="*/ 130 h 1497"/>
              <a:gd name="T42" fmla="*/ 0 w 2771"/>
              <a:gd name="T43" fmla="*/ 136 h 1497"/>
              <a:gd name="T44" fmla="*/ 0 w 2771"/>
              <a:gd name="T45" fmla="*/ 1361 h 1497"/>
              <a:gd name="T46" fmla="*/ 0 w 2771"/>
              <a:gd name="T47" fmla="*/ 1369 h 1497"/>
              <a:gd name="T48" fmla="*/ 0 w 2771"/>
              <a:gd name="T49" fmla="*/ 1375 h 1497"/>
              <a:gd name="T50" fmla="*/ 1 w 2771"/>
              <a:gd name="T51" fmla="*/ 1382 h 1497"/>
              <a:gd name="T52" fmla="*/ 2 w 2771"/>
              <a:gd name="T53" fmla="*/ 1388 h 1497"/>
              <a:gd name="T54" fmla="*/ 6 w 2771"/>
              <a:gd name="T55" fmla="*/ 1402 h 1497"/>
              <a:gd name="T56" fmla="*/ 11 w 2771"/>
              <a:gd name="T57" fmla="*/ 1414 h 1497"/>
              <a:gd name="T58" fmla="*/ 17 w 2771"/>
              <a:gd name="T59" fmla="*/ 1425 h 1497"/>
              <a:gd name="T60" fmla="*/ 24 w 2771"/>
              <a:gd name="T61" fmla="*/ 1437 h 1497"/>
              <a:gd name="T62" fmla="*/ 31 w 2771"/>
              <a:gd name="T63" fmla="*/ 1448 h 1497"/>
              <a:gd name="T64" fmla="*/ 41 w 2771"/>
              <a:gd name="T65" fmla="*/ 1457 h 1497"/>
              <a:gd name="T66" fmla="*/ 49 w 2771"/>
              <a:gd name="T67" fmla="*/ 1466 h 1497"/>
              <a:gd name="T68" fmla="*/ 60 w 2771"/>
              <a:gd name="T69" fmla="*/ 1474 h 1497"/>
              <a:gd name="T70" fmla="*/ 72 w 2771"/>
              <a:gd name="T71" fmla="*/ 1480 h 1497"/>
              <a:gd name="T72" fmla="*/ 84 w 2771"/>
              <a:gd name="T73" fmla="*/ 1487 h 1497"/>
              <a:gd name="T74" fmla="*/ 95 w 2771"/>
              <a:gd name="T75" fmla="*/ 1491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1"/>
                </a:lnTo>
                <a:lnTo>
                  <a:pt x="72" y="16"/>
                </a:lnTo>
                <a:lnTo>
                  <a:pt x="60" y="24"/>
                </a:lnTo>
                <a:lnTo>
                  <a:pt x="49" y="31"/>
                </a:lnTo>
                <a:lnTo>
                  <a:pt x="41" y="41"/>
                </a:lnTo>
                <a:lnTo>
                  <a:pt x="31" y="49"/>
                </a:lnTo>
                <a:lnTo>
                  <a:pt x="24" y="60"/>
                </a:lnTo>
                <a:lnTo>
                  <a:pt x="17" y="72"/>
                </a:lnTo>
                <a:lnTo>
                  <a:pt x="11" y="83"/>
                </a:lnTo>
                <a:lnTo>
                  <a:pt x="6" y="95"/>
                </a:lnTo>
                <a:lnTo>
                  <a:pt x="2" y="108"/>
                </a:lnTo>
                <a:lnTo>
                  <a:pt x="1" y="115"/>
                </a:lnTo>
                <a:lnTo>
                  <a:pt x="0" y="122"/>
                </a:lnTo>
                <a:lnTo>
                  <a:pt x="0" y="130"/>
                </a:lnTo>
                <a:lnTo>
                  <a:pt x="0" y="136"/>
                </a:lnTo>
                <a:lnTo>
                  <a:pt x="0" y="1361"/>
                </a:lnTo>
                <a:lnTo>
                  <a:pt x="0" y="1369"/>
                </a:lnTo>
                <a:lnTo>
                  <a:pt x="0" y="1375"/>
                </a:lnTo>
                <a:lnTo>
                  <a:pt x="1" y="1382"/>
                </a:lnTo>
                <a:lnTo>
                  <a:pt x="2" y="1388"/>
                </a:lnTo>
                <a:lnTo>
                  <a:pt x="6" y="1402"/>
                </a:lnTo>
                <a:lnTo>
                  <a:pt x="11" y="1414"/>
                </a:lnTo>
                <a:lnTo>
                  <a:pt x="17" y="1425"/>
                </a:lnTo>
                <a:lnTo>
                  <a:pt x="24" y="1437"/>
                </a:lnTo>
                <a:lnTo>
                  <a:pt x="31" y="1448"/>
                </a:lnTo>
                <a:lnTo>
                  <a:pt x="41" y="1457"/>
                </a:lnTo>
                <a:lnTo>
                  <a:pt x="49" y="1466"/>
                </a:lnTo>
                <a:lnTo>
                  <a:pt x="60" y="1474"/>
                </a:lnTo>
                <a:lnTo>
                  <a:pt x="72" y="1480"/>
                </a:lnTo>
                <a:lnTo>
                  <a:pt x="84" y="1487"/>
                </a:lnTo>
                <a:lnTo>
                  <a:pt x="95" y="1491"/>
                </a:lnTo>
                <a:lnTo>
                  <a:pt x="109" y="1495"/>
                </a:lnTo>
                <a:lnTo>
                  <a:pt x="116" y="1496"/>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6" name="Freeform 12"/>
          <p:cNvSpPr>
            <a:spLocks/>
          </p:cNvSpPr>
          <p:nvPr/>
        </p:nvSpPr>
        <p:spPr bwMode="auto">
          <a:xfrm>
            <a:off x="2114549" y="3320097"/>
            <a:ext cx="3867962"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41000">
                <a:schemeClr val="accent3"/>
              </a:gs>
              <a:gs pos="100000">
                <a:schemeClr val="accent3">
                  <a:lumMod val="75000"/>
                  <a:alpha val="82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
          <p:cNvSpPr>
            <a:spLocks/>
          </p:cNvSpPr>
          <p:nvPr/>
        </p:nvSpPr>
        <p:spPr bwMode="auto">
          <a:xfrm>
            <a:off x="1708150" y="3320097"/>
            <a:ext cx="406400" cy="958850"/>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0">
                <a:schemeClr val="accent3"/>
              </a:gs>
              <a:gs pos="100000">
                <a:schemeClr val="accent3">
                  <a:lumMod val="75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4"/>
          <p:cNvSpPr>
            <a:spLocks/>
          </p:cNvSpPr>
          <p:nvPr/>
        </p:nvSpPr>
        <p:spPr bwMode="auto">
          <a:xfrm>
            <a:off x="617221" y="4267835"/>
            <a:ext cx="1100269" cy="792162"/>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40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8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40"/>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8"/>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9" name="Freeform 15"/>
          <p:cNvSpPr>
            <a:spLocks/>
          </p:cNvSpPr>
          <p:nvPr/>
        </p:nvSpPr>
        <p:spPr bwMode="auto">
          <a:xfrm>
            <a:off x="2114549" y="4467860"/>
            <a:ext cx="3867962"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9000">
                <a:schemeClr val="accent3">
                  <a:lumMod val="80000"/>
                </a:schemeClr>
              </a:gs>
              <a:gs pos="100000">
                <a:schemeClr val="accent4">
                  <a:lumMod val="80000"/>
                  <a:lumOff val="20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6"/>
          <p:cNvSpPr>
            <a:spLocks/>
          </p:cNvSpPr>
          <p:nvPr/>
        </p:nvSpPr>
        <p:spPr bwMode="auto">
          <a:xfrm>
            <a:off x="1706563" y="4267835"/>
            <a:ext cx="407988" cy="1155700"/>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0">
                <a:schemeClr val="accent4">
                  <a:lumMod val="50000"/>
                </a:schemeClr>
              </a:gs>
              <a:gs pos="100000">
                <a:schemeClr val="accent4">
                  <a:lumMod val="90000"/>
                  <a:lumOff val="10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7"/>
          <p:cNvSpPr>
            <a:spLocks/>
          </p:cNvSpPr>
          <p:nvPr/>
        </p:nvSpPr>
        <p:spPr bwMode="auto">
          <a:xfrm>
            <a:off x="617221" y="5298122"/>
            <a:ext cx="1100269" cy="792162"/>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39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7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39"/>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7"/>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2" name="Freeform 18"/>
          <p:cNvSpPr>
            <a:spLocks/>
          </p:cNvSpPr>
          <p:nvPr/>
        </p:nvSpPr>
        <p:spPr bwMode="auto">
          <a:xfrm>
            <a:off x="2114549" y="5666422"/>
            <a:ext cx="3867962"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0">
                <a:schemeClr val="accent5">
                  <a:lumMod val="75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9"/>
          <p:cNvSpPr>
            <a:spLocks/>
          </p:cNvSpPr>
          <p:nvPr/>
        </p:nvSpPr>
        <p:spPr bwMode="auto">
          <a:xfrm>
            <a:off x="1706563" y="5298122"/>
            <a:ext cx="407988" cy="1327150"/>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5" name="TextBox 94">
            <a:extLst>
              <a:ext uri="{FF2B5EF4-FFF2-40B4-BE49-F238E27FC236}">
                <a16:creationId xmlns:a16="http://schemas.microsoft.com/office/drawing/2014/main" id="{3F61B841-5CF6-492E-9C24-9AD6C26AACDF}"/>
              </a:ext>
            </a:extLst>
          </p:cNvPr>
          <p:cNvSpPr txBox="1"/>
          <p:nvPr/>
        </p:nvSpPr>
        <p:spPr>
          <a:xfrm>
            <a:off x="2280098" y="1369645"/>
            <a:ext cx="3477133" cy="369332"/>
          </a:xfrm>
          <a:prstGeom prst="rect">
            <a:avLst/>
          </a:prstGeom>
          <a:noFill/>
        </p:spPr>
        <p:txBody>
          <a:bodyPr wrap="square" lIns="0" tIns="0" rIns="0" bIns="0" rtlCol="0" anchor="t">
            <a:spAutoFit/>
          </a:bodyPr>
          <a:lstStyle/>
          <a:p>
            <a:pPr algn="ctr"/>
            <a:r>
              <a:rPr lang="en-US" sz="2400" b="1" dirty="0">
                <a:solidFill>
                  <a:schemeClr val="bg1"/>
                </a:solidFill>
                <a:latin typeface="Calibri"/>
                <a:cs typeface="Calibri"/>
              </a:rPr>
              <a:t>Intentional Course Design</a:t>
            </a:r>
            <a:endParaRPr lang="en-US" sz="2000" dirty="0">
              <a:solidFill>
                <a:schemeClr val="bg1"/>
              </a:solidFill>
              <a:latin typeface="Calibri"/>
              <a:cs typeface="Calibri"/>
            </a:endParaRPr>
          </a:p>
        </p:txBody>
      </p:sp>
      <p:sp>
        <p:nvSpPr>
          <p:cNvPr id="42" name="TextBox 41">
            <a:extLst>
              <a:ext uri="{FF2B5EF4-FFF2-40B4-BE49-F238E27FC236}">
                <a16:creationId xmlns:a16="http://schemas.microsoft.com/office/drawing/2014/main" id="{E7EB2779-4CBA-4B3F-9C4F-859750E75295}"/>
              </a:ext>
            </a:extLst>
          </p:cNvPr>
          <p:cNvSpPr txBox="1"/>
          <p:nvPr/>
        </p:nvSpPr>
        <p:spPr>
          <a:xfrm>
            <a:off x="3236874" y="2536001"/>
            <a:ext cx="1563581" cy="369332"/>
          </a:xfrm>
          <a:prstGeom prst="rect">
            <a:avLst/>
          </a:prstGeom>
          <a:noFill/>
        </p:spPr>
        <p:txBody>
          <a:bodyPr wrap="square" lIns="0" tIns="0" rIns="0" bIns="0" rtlCol="0">
            <a:spAutoFit/>
          </a:bodyPr>
          <a:lstStyle/>
          <a:p>
            <a:pPr algn="ctr"/>
            <a:r>
              <a:rPr lang="en-US" sz="2400" b="1" dirty="0">
                <a:solidFill>
                  <a:schemeClr val="bg1"/>
                </a:solidFill>
                <a:latin typeface="Calibri" panose="020F0502020204030204" pitchFamily="34" charset="0"/>
              </a:rPr>
              <a:t>Alignment</a:t>
            </a:r>
            <a:endParaRPr lang="en-US" sz="2000" dirty="0">
              <a:solidFill>
                <a:schemeClr val="bg1"/>
              </a:solidFill>
              <a:latin typeface="Calibri" panose="020F0502020204030204" pitchFamily="34" charset="0"/>
            </a:endParaRPr>
          </a:p>
        </p:txBody>
      </p:sp>
      <p:sp>
        <p:nvSpPr>
          <p:cNvPr id="45" name="TextBox 44">
            <a:extLst>
              <a:ext uri="{FF2B5EF4-FFF2-40B4-BE49-F238E27FC236}">
                <a16:creationId xmlns:a16="http://schemas.microsoft.com/office/drawing/2014/main" id="{C41BDD4A-764D-4C7B-AB93-304E487E0405}"/>
              </a:ext>
            </a:extLst>
          </p:cNvPr>
          <p:cNvSpPr txBox="1"/>
          <p:nvPr/>
        </p:nvSpPr>
        <p:spPr>
          <a:xfrm>
            <a:off x="2563490" y="3664140"/>
            <a:ext cx="2910348" cy="369332"/>
          </a:xfrm>
          <a:prstGeom prst="rect">
            <a:avLst/>
          </a:prstGeom>
          <a:noFill/>
        </p:spPr>
        <p:txBody>
          <a:bodyPr wrap="square" lIns="0" tIns="0" rIns="0" bIns="0" rtlCol="0">
            <a:spAutoFit/>
          </a:bodyPr>
          <a:lstStyle/>
          <a:p>
            <a:r>
              <a:rPr lang="en-US" sz="2400" b="1" dirty="0">
                <a:solidFill>
                  <a:schemeClr val="bg1"/>
                </a:solidFill>
                <a:latin typeface="Calibri" panose="020F0502020204030204" pitchFamily="34" charset="0"/>
              </a:rPr>
              <a:t>Ease of Assessment</a:t>
            </a:r>
            <a:endParaRPr lang="en-US" sz="2000" dirty="0">
              <a:solidFill>
                <a:schemeClr val="bg1"/>
              </a:solidFill>
              <a:latin typeface="Calibri" panose="020F0502020204030204" pitchFamily="34" charset="0"/>
            </a:endParaRPr>
          </a:p>
        </p:txBody>
      </p:sp>
      <p:sp>
        <p:nvSpPr>
          <p:cNvPr id="48" name="TextBox 47">
            <a:extLst>
              <a:ext uri="{FF2B5EF4-FFF2-40B4-BE49-F238E27FC236}">
                <a16:creationId xmlns:a16="http://schemas.microsoft.com/office/drawing/2014/main" id="{AB4EE655-4E28-4219-95E3-AADD6FE68635}"/>
              </a:ext>
            </a:extLst>
          </p:cNvPr>
          <p:cNvSpPr txBox="1"/>
          <p:nvPr/>
        </p:nvSpPr>
        <p:spPr>
          <a:xfrm>
            <a:off x="2719073" y="4798371"/>
            <a:ext cx="2599182" cy="369332"/>
          </a:xfrm>
          <a:prstGeom prst="rect">
            <a:avLst/>
          </a:prstGeom>
          <a:noFill/>
        </p:spPr>
        <p:txBody>
          <a:bodyPr wrap="square" lIns="0" tIns="0" rIns="0" bIns="0" rtlCol="0" anchor="t">
            <a:spAutoFit/>
          </a:bodyPr>
          <a:lstStyle/>
          <a:p>
            <a:r>
              <a:rPr lang="en-US" sz="2400" b="1" kern="0" dirty="0">
                <a:solidFill>
                  <a:schemeClr val="bg1"/>
                </a:solidFill>
                <a:cs typeface="Arial"/>
              </a:rPr>
              <a:t>Communication</a:t>
            </a:r>
            <a:endParaRPr lang="en-US" sz="2000" dirty="0">
              <a:solidFill>
                <a:schemeClr val="bg1"/>
              </a:solidFill>
              <a:cs typeface="Calibri"/>
            </a:endParaRPr>
          </a:p>
        </p:txBody>
      </p:sp>
      <p:sp>
        <p:nvSpPr>
          <p:cNvPr id="52" name="TextBox 51">
            <a:extLst>
              <a:ext uri="{FF2B5EF4-FFF2-40B4-BE49-F238E27FC236}">
                <a16:creationId xmlns:a16="http://schemas.microsoft.com/office/drawing/2014/main" id="{BB42C13E-46E9-421C-A454-BAA04140CC36}"/>
              </a:ext>
            </a:extLst>
          </p:cNvPr>
          <p:cNvSpPr txBox="1"/>
          <p:nvPr/>
        </p:nvSpPr>
        <p:spPr>
          <a:xfrm>
            <a:off x="3226228" y="6003032"/>
            <a:ext cx="1584873" cy="369332"/>
          </a:xfrm>
          <a:prstGeom prst="rect">
            <a:avLst/>
          </a:prstGeom>
          <a:noFill/>
        </p:spPr>
        <p:txBody>
          <a:bodyPr wrap="square" lIns="0" tIns="0" rIns="0" bIns="0" rtlCol="0">
            <a:spAutoFit/>
          </a:bodyPr>
          <a:lstStyle/>
          <a:p>
            <a:r>
              <a:rPr lang="en-US" sz="2400" b="1" dirty="0">
                <a:solidFill>
                  <a:schemeClr val="bg1"/>
                </a:solidFill>
                <a:latin typeface="Calibri" panose="020F0502020204030204" pitchFamily="34" charset="0"/>
              </a:rPr>
              <a:t>Reflection</a:t>
            </a:r>
            <a:endParaRPr lang="en-US" sz="2000" kern="0" dirty="0">
              <a:solidFill>
                <a:schemeClr val="bg1"/>
              </a:solidFill>
              <a:cs typeface="Arial" pitchFamily="34" charset="0"/>
            </a:endParaRPr>
          </a:p>
        </p:txBody>
      </p:sp>
      <p:sp>
        <p:nvSpPr>
          <p:cNvPr id="2" name="Title 1">
            <a:extLst>
              <a:ext uri="{FF2B5EF4-FFF2-40B4-BE49-F238E27FC236}">
                <a16:creationId xmlns:a16="http://schemas.microsoft.com/office/drawing/2014/main" id="{DD4EB081-5699-8A24-BC45-9DD88E570D40}"/>
              </a:ext>
            </a:extLst>
          </p:cNvPr>
          <p:cNvSpPr>
            <a:spLocks noGrp="1"/>
          </p:cNvSpPr>
          <p:nvPr>
            <p:ph type="title"/>
          </p:nvPr>
        </p:nvSpPr>
        <p:spPr>
          <a:xfrm>
            <a:off x="623977" y="274640"/>
            <a:ext cx="11476008" cy="739835"/>
          </a:xfrm>
        </p:spPr>
        <p:txBody>
          <a:bodyPr/>
          <a:lstStyle/>
          <a:p>
            <a:r>
              <a:rPr lang="en-US" dirty="0"/>
              <a:t>Benefits of Learning Outcomes for Instructors</a:t>
            </a:r>
          </a:p>
        </p:txBody>
      </p:sp>
      <p:pic>
        <p:nvPicPr>
          <p:cNvPr id="16" name="Picture 15">
            <a:extLst>
              <a:ext uri="{FF2B5EF4-FFF2-40B4-BE49-F238E27FC236}">
                <a16:creationId xmlns:a16="http://schemas.microsoft.com/office/drawing/2014/main" id="{1977D215-9916-B137-2E87-1B07206BB8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823482" y="1486278"/>
            <a:ext cx="632083" cy="632083"/>
          </a:xfrm>
          <a:prstGeom prst="rect">
            <a:avLst/>
          </a:prstGeom>
        </p:spPr>
      </p:pic>
      <p:pic>
        <p:nvPicPr>
          <p:cNvPr id="24" name="Picture 23">
            <a:extLst>
              <a:ext uri="{FF2B5EF4-FFF2-40B4-BE49-F238E27FC236}">
                <a16:creationId xmlns:a16="http://schemas.microsoft.com/office/drawing/2014/main" id="{2A9567D8-9648-4E2C-CF9C-A8867523146D}"/>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9013521">
            <a:off x="805028" y="2385513"/>
            <a:ext cx="697329" cy="697329"/>
          </a:xfrm>
          <a:prstGeom prst="rect">
            <a:avLst/>
          </a:prstGeom>
        </p:spPr>
      </p:pic>
      <p:pic>
        <p:nvPicPr>
          <p:cNvPr id="26" name="Picture 25" descr="Icon&#10;&#10;Description automatically generated">
            <a:extLst>
              <a:ext uri="{FF2B5EF4-FFF2-40B4-BE49-F238E27FC236}">
                <a16:creationId xmlns:a16="http://schemas.microsoft.com/office/drawing/2014/main" id="{76C4CDCB-A00C-DF1C-911A-345FCE408BC8}"/>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4921" t="5214" r="14852" b="13997"/>
          <a:stretch/>
        </p:blipFill>
        <p:spPr>
          <a:xfrm>
            <a:off x="823481" y="3293128"/>
            <a:ext cx="617084" cy="759855"/>
          </a:xfrm>
          <a:prstGeom prst="rect">
            <a:avLst/>
          </a:prstGeom>
        </p:spPr>
      </p:pic>
      <p:pic>
        <p:nvPicPr>
          <p:cNvPr id="1026" name="Picture 2">
            <a:extLst>
              <a:ext uri="{FF2B5EF4-FFF2-40B4-BE49-F238E27FC236}">
                <a16:creationId xmlns:a16="http://schemas.microsoft.com/office/drawing/2014/main" id="{A74DD59A-19FC-6E59-8714-5B221A14D7E3}"/>
              </a:ext>
            </a:extLst>
          </p:cNvPr>
          <p:cNvPicPr>
            <a:picLocks noChangeAspect="1" noChangeArrowheads="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44205" y="5371724"/>
            <a:ext cx="846299" cy="61283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A picture containing text, clipart&#10;&#10;Description automatically generated">
            <a:extLst>
              <a:ext uri="{FF2B5EF4-FFF2-40B4-BE49-F238E27FC236}">
                <a16:creationId xmlns:a16="http://schemas.microsoft.com/office/drawing/2014/main" id="{B0FD737C-9AD0-C6E4-09D0-C8F9CFD56E84}"/>
              </a:ext>
            </a:extLst>
          </p:cNvPr>
          <p:cNvPicPr>
            <a:picLocks noChangeAspect="1"/>
          </p:cNvPicPr>
          <p:nvPr/>
        </p:nvPicPr>
        <p:blipFill>
          <a:blip r:embed="rId9" cstate="print">
            <a:duotone>
              <a:schemeClr val="accent4">
                <a:shade val="45000"/>
                <a:satMod val="135000"/>
              </a:schemeClr>
              <a:prstClr val="white"/>
            </a:duotone>
            <a:extLst>
              <a:ext uri="{BEBA8EAE-BF5A-486C-A8C5-ECC9F3942E4B}">
                <a14:imgProps xmlns:a14="http://schemas.microsoft.com/office/drawing/2010/main">
                  <a14:imgLayer r:embed="rId10">
                    <a14:imgEffect>
                      <a14:backgroundRemoval t="7267" b="94477" l="5144" r="96142">
                        <a14:foregroundMark x1="18230" y1="9302" x2="18230" y2="9302"/>
                        <a14:foregroundMark x1="15809" y1="11240" x2="7110" y2="26938"/>
                        <a14:foregroundMark x1="7110" y1="26938" x2="5144" y2="32752"/>
                        <a14:foregroundMark x1="24811" y1="6686" x2="32526" y2="6202"/>
                        <a14:foregroundMark x1="32526" y1="6202" x2="41377" y2="7558"/>
                        <a14:foregroundMark x1="41377" y1="7558" x2="42587" y2="8721"/>
                        <a14:foregroundMark x1="14750" y1="49031" x2="14750" y2="49031"/>
                        <a14:foregroundMark x1="59834" y1="24612" x2="71331" y2="22771"/>
                        <a14:foregroundMark x1="71331" y1="22771" x2="81921" y2="26550"/>
                        <a14:foregroundMark x1="92663" y1="42248" x2="95310" y2="50872"/>
                        <a14:foregroundMark x1="95310" y1="50872" x2="92436" y2="68992"/>
                        <a14:foregroundMark x1="92436" y1="68992" x2="84720" y2="82655"/>
                        <a14:foregroundMark x1="84720" y1="82655" x2="85855" y2="89535"/>
                        <a14:foregroundMark x1="85855" y1="89535" x2="64221" y2="87500"/>
                        <a14:foregroundMark x1="64221" y1="87500" x2="53026" y2="81589"/>
                        <a14:foregroundMark x1="53026" y1="81589" x2="46672" y2="71221"/>
                        <a14:foregroundMark x1="85325" y1="94477" x2="85325" y2="94477"/>
                        <a14:foregroundMark x1="85325" y1="94477" x2="85325" y2="94477"/>
                        <a14:foregroundMark x1="96142" y1="54942" x2="96142" y2="54942"/>
                        <a14:foregroundMark x1="79652" y1="45736" x2="79652" y2="45736"/>
                        <a14:foregroundMark x1="60893" y1="45349" x2="70272" y2="45833"/>
                        <a14:foregroundMark x1="70272" y1="45833" x2="85401" y2="44477"/>
                        <a14:foregroundMark x1="85401" y1="44477" x2="87595" y2="44574"/>
                        <a14:foregroundMark x1="61271" y1="54845" x2="73222" y2="53391"/>
                        <a14:foregroundMark x1="73222" y1="53391" x2="84796" y2="54360"/>
                        <a14:foregroundMark x1="56808" y1="64632" x2="67095" y2="65213"/>
                        <a14:foregroundMark x1="67095" y1="65213" x2="72466" y2="63953"/>
                        <a14:foregroundMark x1="72466" y1="63953" x2="72920" y2="63953"/>
                        <a14:foregroundMark x1="20953" y1="30329" x2="28366" y2="30426"/>
                        <a14:foregroundMark x1="28366" y1="30426" x2="42133" y2="30233"/>
                        <a14:foregroundMark x1="42133" y1="30233" x2="42738" y2="30233"/>
                        <a14:foregroundMark x1="20197" y1="41376" x2="30408" y2="39341"/>
                        <a14:foregroundMark x1="30408" y1="39341" x2="41452" y2="40407"/>
                        <a14:foregroundMark x1="17776" y1="50484" x2="33359" y2="49612"/>
                      </a14:backgroundRemoval>
                    </a14:imgEffect>
                  </a14:imgLayer>
                </a14:imgProps>
              </a:ext>
              <a:ext uri="{28A0092B-C50C-407E-A947-70E740481C1C}">
                <a14:useLocalDpi xmlns:a14="http://schemas.microsoft.com/office/drawing/2010/main" val="0"/>
              </a:ext>
            </a:extLst>
          </a:blip>
          <a:stretch>
            <a:fillRect/>
          </a:stretch>
        </p:blipFill>
        <p:spPr>
          <a:xfrm>
            <a:off x="725440" y="4350472"/>
            <a:ext cx="803048" cy="626888"/>
          </a:xfrm>
          <a:prstGeom prst="rect">
            <a:avLst/>
          </a:prstGeom>
        </p:spPr>
      </p:pic>
      <p:sp>
        <p:nvSpPr>
          <p:cNvPr id="4" name="TextBox 3">
            <a:extLst>
              <a:ext uri="{FF2B5EF4-FFF2-40B4-BE49-F238E27FC236}">
                <a16:creationId xmlns:a16="http://schemas.microsoft.com/office/drawing/2014/main" id="{DFC7D3AD-76F8-F8F9-A3C1-D5277BE94949}"/>
              </a:ext>
            </a:extLst>
          </p:cNvPr>
          <p:cNvSpPr txBox="1"/>
          <p:nvPr/>
        </p:nvSpPr>
        <p:spPr>
          <a:xfrm>
            <a:off x="6178679" y="1231146"/>
            <a:ext cx="5457383" cy="646331"/>
          </a:xfrm>
          <a:prstGeom prst="rect">
            <a:avLst/>
          </a:prstGeom>
          <a:noFill/>
        </p:spPr>
        <p:txBody>
          <a:bodyPr wrap="square">
            <a:spAutoFit/>
          </a:bodyPr>
          <a:lstStyle/>
          <a:p>
            <a:r>
              <a:rPr lang="en-US" sz="1800" dirty="0">
                <a:latin typeface="Calibri"/>
                <a:cs typeface="Calibri"/>
              </a:rPr>
              <a:t>Focus teaching and learning activities on specific knowledge, skills, and attitudes that are most important.​</a:t>
            </a:r>
            <a:endParaRPr lang="en-US" dirty="0"/>
          </a:p>
        </p:txBody>
      </p:sp>
      <p:sp>
        <p:nvSpPr>
          <p:cNvPr id="6" name="TextBox 5">
            <a:extLst>
              <a:ext uri="{FF2B5EF4-FFF2-40B4-BE49-F238E27FC236}">
                <a16:creationId xmlns:a16="http://schemas.microsoft.com/office/drawing/2014/main" id="{01068C4B-E19B-3E76-7EAB-889B057D3C6A}"/>
              </a:ext>
            </a:extLst>
          </p:cNvPr>
          <p:cNvSpPr txBox="1"/>
          <p:nvPr/>
        </p:nvSpPr>
        <p:spPr>
          <a:xfrm>
            <a:off x="6178679" y="2397501"/>
            <a:ext cx="5378720" cy="646331"/>
          </a:xfrm>
          <a:prstGeom prst="rect">
            <a:avLst/>
          </a:prstGeom>
          <a:noFill/>
        </p:spPr>
        <p:txBody>
          <a:bodyPr wrap="square">
            <a:spAutoFit/>
          </a:bodyPr>
          <a:lstStyle/>
          <a:p>
            <a:r>
              <a:rPr lang="en-US" sz="1800" dirty="0">
                <a:latin typeface="Calibri" panose="020F0502020204030204" pitchFamily="34" charset="0"/>
              </a:rPr>
              <a:t>Develop targeted learning activities and assessments that closely align with the intended learning outcomes.</a:t>
            </a:r>
            <a:endParaRPr lang="en-US" dirty="0"/>
          </a:p>
        </p:txBody>
      </p:sp>
      <p:sp>
        <p:nvSpPr>
          <p:cNvPr id="8" name="TextBox 7">
            <a:extLst>
              <a:ext uri="{FF2B5EF4-FFF2-40B4-BE49-F238E27FC236}">
                <a16:creationId xmlns:a16="http://schemas.microsoft.com/office/drawing/2014/main" id="{7C3944C3-ECC3-182F-D5B8-6E1A48BD6601}"/>
              </a:ext>
            </a:extLst>
          </p:cNvPr>
          <p:cNvSpPr txBox="1"/>
          <p:nvPr/>
        </p:nvSpPr>
        <p:spPr>
          <a:xfrm>
            <a:off x="6178679" y="3473091"/>
            <a:ext cx="5365288" cy="646331"/>
          </a:xfrm>
          <a:prstGeom prst="rect">
            <a:avLst/>
          </a:prstGeom>
          <a:noFill/>
        </p:spPr>
        <p:txBody>
          <a:bodyPr wrap="square">
            <a:spAutoFit/>
          </a:bodyPr>
          <a:lstStyle/>
          <a:p>
            <a:r>
              <a:rPr lang="en-US" dirty="0"/>
              <a:t>Makes the evaluation of student learning and the design of assessment tools/strategies easy.  </a:t>
            </a:r>
          </a:p>
        </p:txBody>
      </p:sp>
      <p:sp>
        <p:nvSpPr>
          <p:cNvPr id="10" name="TextBox 9">
            <a:extLst>
              <a:ext uri="{FF2B5EF4-FFF2-40B4-BE49-F238E27FC236}">
                <a16:creationId xmlns:a16="http://schemas.microsoft.com/office/drawing/2014/main" id="{BBAF1896-7352-4AEB-04E5-42FDFE431355}"/>
              </a:ext>
            </a:extLst>
          </p:cNvPr>
          <p:cNvSpPr txBox="1"/>
          <p:nvPr/>
        </p:nvSpPr>
        <p:spPr>
          <a:xfrm>
            <a:off x="6178679" y="4596812"/>
            <a:ext cx="5365288" cy="646331"/>
          </a:xfrm>
          <a:prstGeom prst="rect">
            <a:avLst/>
          </a:prstGeom>
          <a:noFill/>
        </p:spPr>
        <p:txBody>
          <a:bodyPr wrap="square">
            <a:spAutoFit/>
          </a:bodyPr>
          <a:lstStyle/>
          <a:p>
            <a:r>
              <a:rPr lang="en-US" dirty="0"/>
              <a:t> Clearly communicates course expectations to students and fosters effective dialogue among all stakeholders.</a:t>
            </a:r>
          </a:p>
        </p:txBody>
      </p:sp>
      <p:sp>
        <p:nvSpPr>
          <p:cNvPr id="12" name="TextBox 11">
            <a:extLst>
              <a:ext uri="{FF2B5EF4-FFF2-40B4-BE49-F238E27FC236}">
                <a16:creationId xmlns:a16="http://schemas.microsoft.com/office/drawing/2014/main" id="{97E2A6ED-5D84-9338-F5FE-29F35DC65D24}"/>
              </a:ext>
            </a:extLst>
          </p:cNvPr>
          <p:cNvSpPr txBox="1"/>
          <p:nvPr/>
        </p:nvSpPr>
        <p:spPr>
          <a:xfrm>
            <a:off x="6178679" y="5801473"/>
            <a:ext cx="5350053" cy="646331"/>
          </a:xfrm>
          <a:prstGeom prst="rect">
            <a:avLst/>
          </a:prstGeom>
          <a:noFill/>
        </p:spPr>
        <p:txBody>
          <a:bodyPr wrap="square">
            <a:spAutoFit/>
          </a:bodyPr>
          <a:lstStyle/>
          <a:p>
            <a:r>
              <a:rPr lang="en-US" dirty="0"/>
              <a:t>Aid continuous improvement in teaching strategies and content through self-evaluation and reflection..</a:t>
            </a:r>
          </a:p>
        </p:txBody>
      </p:sp>
    </p:spTree>
    <p:extLst>
      <p:ext uri="{BB962C8B-B14F-4D97-AF65-F5344CB8AC3E}">
        <p14:creationId xmlns:p14="http://schemas.microsoft.com/office/powerpoint/2010/main" val="329585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5818837-7FD0-A632-6E57-796A30213428}"/>
              </a:ext>
            </a:extLst>
          </p:cNvPr>
          <p:cNvGraphicFramePr>
            <a:graphicFrameLocks noGrp="1"/>
          </p:cNvGraphicFramePr>
          <p:nvPr>
            <p:extLst>
              <p:ext uri="{D42A27DB-BD31-4B8C-83A1-F6EECF244321}">
                <p14:modId xmlns:p14="http://schemas.microsoft.com/office/powerpoint/2010/main" val="2933863409"/>
              </p:ext>
            </p:extLst>
          </p:nvPr>
        </p:nvGraphicFramePr>
        <p:xfrm>
          <a:off x="162232" y="168123"/>
          <a:ext cx="11783025" cy="22433280"/>
        </p:xfrm>
        <a:graphic>
          <a:graphicData uri="http://schemas.openxmlformats.org/drawingml/2006/table">
            <a:tbl>
              <a:tblPr firstRow="1" bandRow="1">
                <a:tableStyleId>{5C22544A-7EE6-4342-B048-85BDC9FD1C3A}</a:tableStyleId>
              </a:tblPr>
              <a:tblGrid>
                <a:gridCol w="1724769">
                  <a:extLst>
                    <a:ext uri="{9D8B030D-6E8A-4147-A177-3AD203B41FA5}">
                      <a16:colId xmlns:a16="http://schemas.microsoft.com/office/drawing/2014/main" val="2592898848"/>
                    </a:ext>
                  </a:extLst>
                </a:gridCol>
                <a:gridCol w="1724769">
                  <a:extLst>
                    <a:ext uri="{9D8B030D-6E8A-4147-A177-3AD203B41FA5}">
                      <a16:colId xmlns:a16="http://schemas.microsoft.com/office/drawing/2014/main" val="2188036285"/>
                    </a:ext>
                  </a:extLst>
                </a:gridCol>
                <a:gridCol w="2870419">
                  <a:extLst>
                    <a:ext uri="{9D8B030D-6E8A-4147-A177-3AD203B41FA5}">
                      <a16:colId xmlns:a16="http://schemas.microsoft.com/office/drawing/2014/main" val="3873229898"/>
                    </a:ext>
                  </a:extLst>
                </a:gridCol>
                <a:gridCol w="2487259">
                  <a:extLst>
                    <a:ext uri="{9D8B030D-6E8A-4147-A177-3AD203B41FA5}">
                      <a16:colId xmlns:a16="http://schemas.microsoft.com/office/drawing/2014/main" val="1035506008"/>
                    </a:ext>
                  </a:extLst>
                </a:gridCol>
                <a:gridCol w="2975809">
                  <a:extLst>
                    <a:ext uri="{9D8B030D-6E8A-4147-A177-3AD203B41FA5}">
                      <a16:colId xmlns:a16="http://schemas.microsoft.com/office/drawing/2014/main" val="2727572373"/>
                    </a:ext>
                  </a:extLst>
                </a:gridCol>
              </a:tblGrid>
              <a:tr h="760791">
                <a:tc>
                  <a:txBody>
                    <a:bodyPr/>
                    <a:lstStyle/>
                    <a:p>
                      <a:r>
                        <a:rPr lang="en-US" dirty="0"/>
                        <a:t>Course Learning Outcomes</a:t>
                      </a:r>
                    </a:p>
                  </a:txBody>
                  <a:tcPr/>
                </a:tc>
                <a:tc>
                  <a:txBody>
                    <a:bodyPr/>
                    <a:lstStyle/>
                    <a:p>
                      <a:r>
                        <a:rPr lang="en-US" dirty="0"/>
                        <a:t>Domain</a:t>
                      </a:r>
                    </a:p>
                  </a:txBody>
                  <a:tcPr/>
                </a:tc>
                <a:tc>
                  <a:txBody>
                    <a:bodyPr/>
                    <a:lstStyle/>
                    <a:p>
                      <a:r>
                        <a:rPr lang="en-US" dirty="0"/>
                        <a:t>Lesson Learning Outcomes</a:t>
                      </a:r>
                    </a:p>
                  </a:txBody>
                  <a:tcPr/>
                </a:tc>
                <a:tc>
                  <a:txBody>
                    <a:bodyPr/>
                    <a:lstStyle/>
                    <a:p>
                      <a:r>
                        <a:rPr lang="en-US" dirty="0"/>
                        <a:t>Learning Activities</a:t>
                      </a:r>
                    </a:p>
                  </a:txBody>
                  <a:tcPr/>
                </a:tc>
                <a:tc>
                  <a:txBody>
                    <a:bodyPr/>
                    <a:lstStyle/>
                    <a:p>
                      <a:r>
                        <a:rPr lang="en-US" dirty="0"/>
                        <a:t>Assessment</a:t>
                      </a:r>
                    </a:p>
                  </a:txBody>
                  <a:tcPr/>
                </a:tc>
                <a:extLst>
                  <a:ext uri="{0D108BD9-81ED-4DB2-BD59-A6C34878D82A}">
                    <a16:rowId xmlns:a16="http://schemas.microsoft.com/office/drawing/2014/main" val="2738899683"/>
                  </a:ext>
                </a:extLst>
              </a:tr>
              <a:tr h="483104">
                <a:tc rowSpan="9">
                  <a:txBody>
                    <a:bodyPr/>
                    <a:lstStyle/>
                    <a:p>
                      <a:r>
                        <a:rPr lang="en-US" sz="2400" dirty="0"/>
                        <a:t>CLO1: Identify and explain the major classes of nutrients and their role in maintaining health and preventing disease.</a:t>
                      </a:r>
                    </a:p>
                  </a:txBody>
                  <a:tcPr/>
                </a:tc>
                <a:tc rowSpan="9">
                  <a:txBody>
                    <a:bodyPr/>
                    <a:lstStyle/>
                    <a:p>
                      <a:r>
                        <a:rPr lang="en-US" sz="2400" dirty="0"/>
                        <a:t>Knowledge, </a:t>
                      </a:r>
                    </a:p>
                    <a:p>
                      <a:r>
                        <a:rPr lang="en-US" sz="2400" dirty="0"/>
                        <a:t>Cognitive skills</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Define the six major classes of nutrients and describe the chemical composition of each.</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Lecture</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YouTube video: XYZ</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In-class activity</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Quiz</a:t>
                      </a:r>
                    </a:p>
                  </a:txBody>
                  <a:tcPr/>
                </a:tc>
                <a:extLst>
                  <a:ext uri="{0D108BD9-81ED-4DB2-BD59-A6C34878D82A}">
                    <a16:rowId xmlns:a16="http://schemas.microsoft.com/office/drawing/2014/main" val="2972871418"/>
                  </a:ext>
                </a:extLst>
              </a:tr>
              <a:tr h="483104">
                <a:tc vMerge="1">
                  <a:txBody>
                    <a:bodyPr/>
                    <a:lstStyle/>
                    <a:p>
                      <a:endParaRPr lang="en-US"/>
                    </a:p>
                  </a:txBody>
                  <a:tcPr/>
                </a:tc>
                <a:tc vMerge="1">
                  <a:txBody>
                    <a:bodyPr/>
                    <a:lstStyle/>
                    <a:p>
                      <a:endParaRPr lang="en-US"/>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Identify the functions of each nutrient class in the body, including providing energy, building and repairing tissues, and regulating metabolic processes.</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Lecture</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Website: XYZ</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In-class group activity</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Quiz</a:t>
                      </a:r>
                    </a:p>
                  </a:txBody>
                  <a:tcPr/>
                </a:tc>
                <a:extLst>
                  <a:ext uri="{0D108BD9-81ED-4DB2-BD59-A6C34878D82A}">
                    <a16:rowId xmlns:a16="http://schemas.microsoft.com/office/drawing/2014/main" val="2878723354"/>
                  </a:ext>
                </a:extLst>
              </a:tr>
              <a:tr h="483104">
                <a:tc vMerge="1">
                  <a:txBody>
                    <a:bodyPr/>
                    <a:lstStyle/>
                    <a:p>
                      <a:endParaRPr lang="en-US"/>
                    </a:p>
                  </a:txBody>
                  <a:tcPr/>
                </a:tc>
                <a:tc vMerge="1">
                  <a:txBody>
                    <a:bodyPr/>
                    <a:lstStyle/>
                    <a:p>
                      <a:endParaRPr lang="en-US"/>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Explain the importance of a balanced diet that includes all six nutrient classes for maintaining good health and preventing chronic diseases such as heart disease, diabetes, and cancer.</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Lecture</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Case study</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In-class group activity</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Quiz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Homework </a:t>
                      </a:r>
                    </a:p>
                  </a:txBody>
                  <a:tcPr/>
                </a:tc>
                <a:extLst>
                  <a:ext uri="{0D108BD9-81ED-4DB2-BD59-A6C34878D82A}">
                    <a16:rowId xmlns:a16="http://schemas.microsoft.com/office/drawing/2014/main" val="787474684"/>
                  </a:ext>
                </a:extLst>
              </a:tr>
              <a:tr h="483104">
                <a:tc vMerge="1">
                  <a:txBody>
                    <a:bodyPr/>
                    <a:lstStyle/>
                    <a:p>
                      <a:endParaRPr lang="en-US" sz="2000" dirty="0"/>
                    </a:p>
                  </a:txBody>
                  <a:tcPr/>
                </a:tc>
                <a:tc vMerge="1">
                  <a:txBody>
                    <a:bodyPr/>
                    <a:lstStyle/>
                    <a:p>
                      <a:endParaRPr lang="en-US"/>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Explain the importance of a balanced diet that includes all six nutrient classes for maintaining good health and preventing chronic diseases such as heart disease, diabetes, and cancer.</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3065080717"/>
                  </a:ext>
                </a:extLst>
              </a:tr>
              <a:tr h="483104">
                <a:tc vMerge="1">
                  <a:txBody>
                    <a:bodyPr/>
                    <a:lstStyle/>
                    <a:p>
                      <a:endParaRPr lang="en-US" sz="2000" dirty="0"/>
                    </a:p>
                  </a:txBody>
                  <a:tcPr/>
                </a:tc>
                <a:tc vMerge="1">
                  <a:txBody>
                    <a:bodyPr/>
                    <a:lstStyle/>
                    <a:p>
                      <a:endParaRPr lang="en-US"/>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Describe the recommended daily intakes or dietary reference intakes for each nutrient class, and explain how these values vary based on age, gender, and other factors.</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3656778068"/>
                  </a:ext>
                </a:extLst>
              </a:tr>
              <a:tr h="483104">
                <a:tc vMerge="1">
                  <a:txBody>
                    <a:bodyPr/>
                    <a:lstStyle/>
                    <a:p>
                      <a:endParaRPr lang="en-US" sz="2000" dirty="0"/>
                    </a:p>
                  </a:txBody>
                  <a:tcPr/>
                </a:tc>
                <a:tc vMerge="1">
                  <a:txBody>
                    <a:bodyPr/>
                    <a:lstStyle/>
                    <a:p>
                      <a:endParaRPr lang="en-US"/>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Analyze case studies or examples of individuals with nutrient deficiencies or excesses and explain the potential health consequences of these imbalances.</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3340186531"/>
                  </a:ext>
                </a:extLst>
              </a:tr>
              <a:tr h="483104">
                <a:tc vMerge="1">
                  <a:txBody>
                    <a:bodyPr/>
                    <a:lstStyle/>
                    <a:p>
                      <a:endParaRPr lang="en-US" sz="2000" dirty="0"/>
                    </a:p>
                  </a:txBody>
                  <a:tcPr/>
                </a:tc>
                <a:tc vMerge="1">
                  <a:txBody>
                    <a:bodyPr/>
                    <a:lstStyle/>
                    <a:p>
                      <a:endParaRPr lang="en-US"/>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Evaluate the nutritional content of different foods and diets based on their nutrient composition, and identify sources of each nutrient class in the diet.</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3079186192"/>
                  </a:ext>
                </a:extLst>
              </a:tr>
              <a:tr h="483104">
                <a:tc vMerge="1">
                  <a:txBody>
                    <a:bodyPr/>
                    <a:lstStyle/>
                    <a:p>
                      <a:endParaRPr lang="en-US" sz="2000" dirty="0"/>
                    </a:p>
                  </a:txBody>
                  <a:tcPr/>
                </a:tc>
                <a:tc vMerge="1">
                  <a:txBody>
                    <a:bodyPr/>
                    <a:lstStyle/>
                    <a:p>
                      <a:endParaRPr lang="en-US"/>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Compare and contrast different types of macronutrients (carbohydrates, proteins, and fats) and micronutrients (vitamins and minerals), and explain their unique roles in the body.</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1661668875"/>
                  </a:ext>
                </a:extLst>
              </a:tr>
              <a:tr h="483104">
                <a:tc vMerge="1">
                  <a:txBody>
                    <a:bodyPr/>
                    <a:lstStyle/>
                    <a:p>
                      <a:endParaRPr lang="en-US" sz="2000" dirty="0"/>
                    </a:p>
                  </a:txBody>
                  <a:tcPr/>
                </a:tc>
                <a:tc vMerge="1">
                  <a:txBody>
                    <a:bodyPr/>
                    <a:lstStyle/>
                    <a:p>
                      <a:endParaRPr lang="en-US"/>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dirty="0"/>
                        <a:t>Interpret nutrition-related information on food labels and explain how this information can be used to make informed food choices.</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3716188066"/>
                  </a:ext>
                </a:extLst>
              </a:tr>
            </a:tbl>
          </a:graphicData>
        </a:graphic>
      </p:graphicFrame>
    </p:spTree>
    <p:extLst>
      <p:ext uri="{BB962C8B-B14F-4D97-AF65-F5344CB8AC3E}">
        <p14:creationId xmlns:p14="http://schemas.microsoft.com/office/powerpoint/2010/main" val="3208408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18">
            <a:extLst>
              <a:ext uri="{FF2B5EF4-FFF2-40B4-BE49-F238E27FC236}">
                <a16:creationId xmlns:a16="http://schemas.microsoft.com/office/drawing/2014/main" id="{83EC1BAC-9978-4F4D-8D16-585A25663240}"/>
              </a:ext>
            </a:extLst>
          </p:cNvPr>
          <p:cNvSpPr>
            <a:spLocks/>
          </p:cNvSpPr>
          <p:nvPr/>
        </p:nvSpPr>
        <p:spPr bwMode="auto">
          <a:xfrm>
            <a:off x="2116332" y="5718397"/>
            <a:ext cx="283464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Freeform 19">
            <a:extLst>
              <a:ext uri="{FF2B5EF4-FFF2-40B4-BE49-F238E27FC236}">
                <a16:creationId xmlns:a16="http://schemas.microsoft.com/office/drawing/2014/main" id="{01E51309-1F9D-4621-848A-E212EA1018D6}"/>
              </a:ext>
            </a:extLst>
          </p:cNvPr>
          <p:cNvSpPr>
            <a:spLocks/>
          </p:cNvSpPr>
          <p:nvPr/>
        </p:nvSpPr>
        <p:spPr bwMode="auto">
          <a:xfrm>
            <a:off x="1706564" y="5350097"/>
            <a:ext cx="409777" cy="1327150"/>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9" name="Freeform 15">
            <a:extLst>
              <a:ext uri="{FF2B5EF4-FFF2-40B4-BE49-F238E27FC236}">
                <a16:creationId xmlns:a16="http://schemas.microsoft.com/office/drawing/2014/main" id="{639414DC-7C87-400F-87D8-CB64B23224DE}"/>
              </a:ext>
            </a:extLst>
          </p:cNvPr>
          <p:cNvSpPr>
            <a:spLocks/>
          </p:cNvSpPr>
          <p:nvPr/>
        </p:nvSpPr>
        <p:spPr bwMode="auto">
          <a:xfrm>
            <a:off x="2116332" y="4521735"/>
            <a:ext cx="283464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0" name="Freeform 16">
            <a:extLst>
              <a:ext uri="{FF2B5EF4-FFF2-40B4-BE49-F238E27FC236}">
                <a16:creationId xmlns:a16="http://schemas.microsoft.com/office/drawing/2014/main" id="{400F7C1A-9DE8-4E41-8029-F4886C8C7654}"/>
              </a:ext>
            </a:extLst>
          </p:cNvPr>
          <p:cNvSpPr>
            <a:spLocks/>
          </p:cNvSpPr>
          <p:nvPr/>
        </p:nvSpPr>
        <p:spPr bwMode="auto">
          <a:xfrm>
            <a:off x="1706564" y="4321710"/>
            <a:ext cx="409777" cy="1155700"/>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7" name="Freeform 12">
            <a:extLst>
              <a:ext uri="{FF2B5EF4-FFF2-40B4-BE49-F238E27FC236}">
                <a16:creationId xmlns:a16="http://schemas.microsoft.com/office/drawing/2014/main" id="{A7E05C65-14D4-455B-8F0A-B1C8EFAFBC04}"/>
              </a:ext>
            </a:extLst>
          </p:cNvPr>
          <p:cNvSpPr>
            <a:spLocks/>
          </p:cNvSpPr>
          <p:nvPr/>
        </p:nvSpPr>
        <p:spPr bwMode="auto">
          <a:xfrm>
            <a:off x="2116332" y="3369955"/>
            <a:ext cx="283464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8" name="Freeform 13">
            <a:extLst>
              <a:ext uri="{FF2B5EF4-FFF2-40B4-BE49-F238E27FC236}">
                <a16:creationId xmlns:a16="http://schemas.microsoft.com/office/drawing/2014/main" id="{2FDA4248-E954-4F26-BF1B-EEE0BC70CEA0}"/>
              </a:ext>
            </a:extLst>
          </p:cNvPr>
          <p:cNvSpPr>
            <a:spLocks/>
          </p:cNvSpPr>
          <p:nvPr/>
        </p:nvSpPr>
        <p:spPr bwMode="auto">
          <a:xfrm>
            <a:off x="1708150" y="3369955"/>
            <a:ext cx="408182" cy="958850"/>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5" name="Freeform 9">
            <a:extLst>
              <a:ext uri="{FF2B5EF4-FFF2-40B4-BE49-F238E27FC236}">
                <a16:creationId xmlns:a16="http://schemas.microsoft.com/office/drawing/2014/main" id="{DF63E8C7-5593-4918-A3F3-85A0B603A87A}"/>
              </a:ext>
            </a:extLst>
          </p:cNvPr>
          <p:cNvSpPr>
            <a:spLocks/>
          </p:cNvSpPr>
          <p:nvPr/>
        </p:nvSpPr>
        <p:spPr bwMode="auto">
          <a:xfrm>
            <a:off x="2116332" y="2241361"/>
            <a:ext cx="283464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6" name="Freeform 10">
            <a:extLst>
              <a:ext uri="{FF2B5EF4-FFF2-40B4-BE49-F238E27FC236}">
                <a16:creationId xmlns:a16="http://schemas.microsoft.com/office/drawing/2014/main" id="{620BA718-982A-4F25-8AC9-6891D5DAD7F7}"/>
              </a:ext>
            </a:extLst>
          </p:cNvPr>
          <p:cNvSpPr>
            <a:spLocks/>
          </p:cNvSpPr>
          <p:nvPr/>
        </p:nvSpPr>
        <p:spPr bwMode="auto">
          <a:xfrm>
            <a:off x="1708150" y="2242948"/>
            <a:ext cx="408182" cy="957262"/>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0" name="Freeform 5">
            <a:extLst>
              <a:ext uri="{FF2B5EF4-FFF2-40B4-BE49-F238E27FC236}">
                <a16:creationId xmlns:a16="http://schemas.microsoft.com/office/drawing/2014/main" id="{B5286A63-2647-463F-865A-F7C41397891A}"/>
              </a:ext>
            </a:extLst>
          </p:cNvPr>
          <p:cNvSpPr>
            <a:spLocks/>
          </p:cNvSpPr>
          <p:nvPr/>
        </p:nvSpPr>
        <p:spPr bwMode="auto">
          <a:xfrm>
            <a:off x="1708151" y="1074886"/>
            <a:ext cx="455951" cy="1147762"/>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1" name="Freeform 7">
            <a:extLst>
              <a:ext uri="{FF2B5EF4-FFF2-40B4-BE49-F238E27FC236}">
                <a16:creationId xmlns:a16="http://schemas.microsoft.com/office/drawing/2014/main" id="{DDC19C72-D2F4-4636-BA46-8DD08369C979}"/>
              </a:ext>
            </a:extLst>
          </p:cNvPr>
          <p:cNvSpPr>
            <a:spLocks/>
          </p:cNvSpPr>
          <p:nvPr/>
        </p:nvSpPr>
        <p:spPr bwMode="auto">
          <a:xfrm>
            <a:off x="2116332" y="1074886"/>
            <a:ext cx="283464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Freeform 6"/>
          <p:cNvSpPr>
            <a:spLocks/>
          </p:cNvSpPr>
          <p:nvPr/>
        </p:nvSpPr>
        <p:spPr bwMode="auto">
          <a:xfrm>
            <a:off x="617221" y="1381760"/>
            <a:ext cx="1100269" cy="792162"/>
          </a:xfrm>
          <a:custGeom>
            <a:avLst/>
            <a:gdLst>
              <a:gd name="T0" fmla="*/ 2771 w 2771"/>
              <a:gd name="T1" fmla="*/ 0 h 1497"/>
              <a:gd name="T2" fmla="*/ 136 w 2771"/>
              <a:gd name="T3" fmla="*/ 0 h 1497"/>
              <a:gd name="T4" fmla="*/ 130 w 2771"/>
              <a:gd name="T5" fmla="*/ 0 h 1497"/>
              <a:gd name="T6" fmla="*/ 122 w 2771"/>
              <a:gd name="T7" fmla="*/ 0 h 1497"/>
              <a:gd name="T8" fmla="*/ 116 w 2771"/>
              <a:gd name="T9" fmla="*/ 1 h 1497"/>
              <a:gd name="T10" fmla="*/ 109 w 2771"/>
              <a:gd name="T11" fmla="*/ 2 h 1497"/>
              <a:gd name="T12" fmla="*/ 95 w 2771"/>
              <a:gd name="T13" fmla="*/ 5 h 1497"/>
              <a:gd name="T14" fmla="*/ 84 w 2771"/>
              <a:gd name="T15" fmla="*/ 10 h 1497"/>
              <a:gd name="T16" fmla="*/ 72 w 2771"/>
              <a:gd name="T17" fmla="*/ 16 h 1497"/>
              <a:gd name="T18" fmla="*/ 60 w 2771"/>
              <a:gd name="T19" fmla="*/ 22 h 1497"/>
              <a:gd name="T20" fmla="*/ 49 w 2771"/>
              <a:gd name="T21" fmla="*/ 30 h 1497"/>
              <a:gd name="T22" fmla="*/ 41 w 2771"/>
              <a:gd name="T23" fmla="*/ 39 h 1497"/>
              <a:gd name="T24" fmla="*/ 31 w 2771"/>
              <a:gd name="T25" fmla="*/ 49 h 1497"/>
              <a:gd name="T26" fmla="*/ 24 w 2771"/>
              <a:gd name="T27" fmla="*/ 60 h 1497"/>
              <a:gd name="T28" fmla="*/ 17 w 2771"/>
              <a:gd name="T29" fmla="*/ 70 h 1497"/>
              <a:gd name="T30" fmla="*/ 11 w 2771"/>
              <a:gd name="T31" fmla="*/ 82 h 1497"/>
              <a:gd name="T32" fmla="*/ 6 w 2771"/>
              <a:gd name="T33" fmla="*/ 95 h 1497"/>
              <a:gd name="T34" fmla="*/ 2 w 2771"/>
              <a:gd name="T35" fmla="*/ 107 h 1497"/>
              <a:gd name="T36" fmla="*/ 1 w 2771"/>
              <a:gd name="T37" fmla="*/ 114 h 1497"/>
              <a:gd name="T38" fmla="*/ 0 w 2771"/>
              <a:gd name="T39" fmla="*/ 122 h 1497"/>
              <a:gd name="T40" fmla="*/ 0 w 2771"/>
              <a:gd name="T41" fmla="*/ 128 h 1497"/>
              <a:gd name="T42" fmla="*/ 0 w 2771"/>
              <a:gd name="T43" fmla="*/ 134 h 1497"/>
              <a:gd name="T44" fmla="*/ 0 w 2771"/>
              <a:gd name="T45" fmla="*/ 1360 h 1497"/>
              <a:gd name="T46" fmla="*/ 0 w 2771"/>
              <a:gd name="T47" fmla="*/ 1367 h 1497"/>
              <a:gd name="T48" fmla="*/ 0 w 2771"/>
              <a:gd name="T49" fmla="*/ 1374 h 1497"/>
              <a:gd name="T50" fmla="*/ 1 w 2771"/>
              <a:gd name="T51" fmla="*/ 1380 h 1497"/>
              <a:gd name="T52" fmla="*/ 2 w 2771"/>
              <a:gd name="T53" fmla="*/ 1388 h 1497"/>
              <a:gd name="T54" fmla="*/ 6 w 2771"/>
              <a:gd name="T55" fmla="*/ 1400 h 1497"/>
              <a:gd name="T56" fmla="*/ 11 w 2771"/>
              <a:gd name="T57" fmla="*/ 1413 h 1497"/>
              <a:gd name="T58" fmla="*/ 17 w 2771"/>
              <a:gd name="T59" fmla="*/ 1425 h 1497"/>
              <a:gd name="T60" fmla="*/ 24 w 2771"/>
              <a:gd name="T61" fmla="*/ 1437 h 1497"/>
              <a:gd name="T62" fmla="*/ 31 w 2771"/>
              <a:gd name="T63" fmla="*/ 1447 h 1497"/>
              <a:gd name="T64" fmla="*/ 41 w 2771"/>
              <a:gd name="T65" fmla="*/ 1456 h 1497"/>
              <a:gd name="T66" fmla="*/ 49 w 2771"/>
              <a:gd name="T67" fmla="*/ 1465 h 1497"/>
              <a:gd name="T68" fmla="*/ 60 w 2771"/>
              <a:gd name="T69" fmla="*/ 1473 h 1497"/>
              <a:gd name="T70" fmla="*/ 72 w 2771"/>
              <a:gd name="T71" fmla="*/ 1480 h 1497"/>
              <a:gd name="T72" fmla="*/ 84 w 2771"/>
              <a:gd name="T73" fmla="*/ 1485 h 1497"/>
              <a:gd name="T74" fmla="*/ 95 w 2771"/>
              <a:gd name="T75" fmla="*/ 1490 h 1497"/>
              <a:gd name="T76" fmla="*/ 109 w 2771"/>
              <a:gd name="T77" fmla="*/ 1494 h 1497"/>
              <a:gd name="T78" fmla="*/ 116 w 2771"/>
              <a:gd name="T79" fmla="*/ 1495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0"/>
                </a:lnTo>
                <a:lnTo>
                  <a:pt x="116" y="1"/>
                </a:lnTo>
                <a:lnTo>
                  <a:pt x="109" y="2"/>
                </a:lnTo>
                <a:lnTo>
                  <a:pt x="95" y="5"/>
                </a:lnTo>
                <a:lnTo>
                  <a:pt x="84" y="10"/>
                </a:lnTo>
                <a:lnTo>
                  <a:pt x="72" y="16"/>
                </a:lnTo>
                <a:lnTo>
                  <a:pt x="60" y="22"/>
                </a:lnTo>
                <a:lnTo>
                  <a:pt x="49" y="30"/>
                </a:lnTo>
                <a:lnTo>
                  <a:pt x="41" y="39"/>
                </a:lnTo>
                <a:lnTo>
                  <a:pt x="31" y="49"/>
                </a:lnTo>
                <a:lnTo>
                  <a:pt x="24" y="60"/>
                </a:lnTo>
                <a:lnTo>
                  <a:pt x="17" y="70"/>
                </a:lnTo>
                <a:lnTo>
                  <a:pt x="11" y="82"/>
                </a:lnTo>
                <a:lnTo>
                  <a:pt x="6" y="95"/>
                </a:lnTo>
                <a:lnTo>
                  <a:pt x="2" y="107"/>
                </a:lnTo>
                <a:lnTo>
                  <a:pt x="1" y="114"/>
                </a:lnTo>
                <a:lnTo>
                  <a:pt x="0" y="122"/>
                </a:lnTo>
                <a:lnTo>
                  <a:pt x="0" y="128"/>
                </a:lnTo>
                <a:lnTo>
                  <a:pt x="0" y="134"/>
                </a:lnTo>
                <a:lnTo>
                  <a:pt x="0" y="1360"/>
                </a:lnTo>
                <a:lnTo>
                  <a:pt x="0" y="1367"/>
                </a:lnTo>
                <a:lnTo>
                  <a:pt x="0" y="1374"/>
                </a:lnTo>
                <a:lnTo>
                  <a:pt x="1" y="1380"/>
                </a:lnTo>
                <a:lnTo>
                  <a:pt x="2" y="1388"/>
                </a:lnTo>
                <a:lnTo>
                  <a:pt x="6" y="1400"/>
                </a:lnTo>
                <a:lnTo>
                  <a:pt x="11" y="1413"/>
                </a:lnTo>
                <a:lnTo>
                  <a:pt x="17" y="1425"/>
                </a:lnTo>
                <a:lnTo>
                  <a:pt x="24" y="1437"/>
                </a:lnTo>
                <a:lnTo>
                  <a:pt x="31" y="1447"/>
                </a:lnTo>
                <a:lnTo>
                  <a:pt x="41" y="1456"/>
                </a:lnTo>
                <a:lnTo>
                  <a:pt x="49" y="1465"/>
                </a:lnTo>
                <a:lnTo>
                  <a:pt x="60" y="1473"/>
                </a:lnTo>
                <a:lnTo>
                  <a:pt x="72" y="1480"/>
                </a:lnTo>
                <a:lnTo>
                  <a:pt x="84" y="1485"/>
                </a:lnTo>
                <a:lnTo>
                  <a:pt x="95" y="1490"/>
                </a:lnTo>
                <a:lnTo>
                  <a:pt x="109" y="1494"/>
                </a:lnTo>
                <a:lnTo>
                  <a:pt x="116" y="1495"/>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a:off x="1708150" y="1026160"/>
            <a:ext cx="406400" cy="1147762"/>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0">
                <a:srgbClr val="F7321A"/>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p:nvSpPr>
        <p:spPr bwMode="auto">
          <a:xfrm>
            <a:off x="2114549" y="1026160"/>
            <a:ext cx="273072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flip="none" rotWithShape="1">
            <a:gsLst>
              <a:gs pos="47000">
                <a:schemeClr val="accent1"/>
              </a:gs>
              <a:gs pos="100000">
                <a:schemeClr val="accent2">
                  <a:lumMod val="60000"/>
                  <a:lumOff val="4000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p:nvSpPr>
        <p:spPr bwMode="auto">
          <a:xfrm>
            <a:off x="617221" y="2356485"/>
            <a:ext cx="1100269" cy="792162"/>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0 h 1497"/>
              <a:gd name="T16" fmla="*/ 72 w 2771"/>
              <a:gd name="T17" fmla="*/ 16 h 1497"/>
              <a:gd name="T18" fmla="*/ 60 w 2771"/>
              <a:gd name="T19" fmla="*/ 23 h 1497"/>
              <a:gd name="T20" fmla="*/ 49 w 2771"/>
              <a:gd name="T21" fmla="*/ 31 h 1497"/>
              <a:gd name="T22" fmla="*/ 41 w 2771"/>
              <a:gd name="T23" fmla="*/ 40 h 1497"/>
              <a:gd name="T24" fmla="*/ 31 w 2771"/>
              <a:gd name="T25" fmla="*/ 49 h 1497"/>
              <a:gd name="T26" fmla="*/ 24 w 2771"/>
              <a:gd name="T27" fmla="*/ 60 h 1497"/>
              <a:gd name="T28" fmla="*/ 17 w 2771"/>
              <a:gd name="T29" fmla="*/ 71 h 1497"/>
              <a:gd name="T30" fmla="*/ 11 w 2771"/>
              <a:gd name="T31" fmla="*/ 82 h 1497"/>
              <a:gd name="T32" fmla="*/ 6 w 2771"/>
              <a:gd name="T33" fmla="*/ 95 h 1497"/>
              <a:gd name="T34" fmla="*/ 2 w 2771"/>
              <a:gd name="T35" fmla="*/ 108 h 1497"/>
              <a:gd name="T36" fmla="*/ 1 w 2771"/>
              <a:gd name="T37" fmla="*/ 114 h 1497"/>
              <a:gd name="T38" fmla="*/ 0 w 2771"/>
              <a:gd name="T39" fmla="*/ 122 h 1497"/>
              <a:gd name="T40" fmla="*/ 0 w 2771"/>
              <a:gd name="T41" fmla="*/ 128 h 1497"/>
              <a:gd name="T42" fmla="*/ 0 w 2771"/>
              <a:gd name="T43" fmla="*/ 136 h 1497"/>
              <a:gd name="T44" fmla="*/ 0 w 2771"/>
              <a:gd name="T45" fmla="*/ 1361 h 1497"/>
              <a:gd name="T46" fmla="*/ 0 w 2771"/>
              <a:gd name="T47" fmla="*/ 1367 h 1497"/>
              <a:gd name="T48" fmla="*/ 0 w 2771"/>
              <a:gd name="T49" fmla="*/ 1375 h 1497"/>
              <a:gd name="T50" fmla="*/ 1 w 2771"/>
              <a:gd name="T51" fmla="*/ 1381 h 1497"/>
              <a:gd name="T52" fmla="*/ 2 w 2771"/>
              <a:gd name="T53" fmla="*/ 1388 h 1497"/>
              <a:gd name="T54" fmla="*/ 6 w 2771"/>
              <a:gd name="T55" fmla="*/ 1401 h 1497"/>
              <a:gd name="T56" fmla="*/ 11 w 2771"/>
              <a:gd name="T57" fmla="*/ 1413 h 1497"/>
              <a:gd name="T58" fmla="*/ 17 w 2771"/>
              <a:gd name="T59" fmla="*/ 1425 h 1497"/>
              <a:gd name="T60" fmla="*/ 24 w 2771"/>
              <a:gd name="T61" fmla="*/ 1437 h 1497"/>
              <a:gd name="T62" fmla="*/ 31 w 2771"/>
              <a:gd name="T63" fmla="*/ 1448 h 1497"/>
              <a:gd name="T64" fmla="*/ 41 w 2771"/>
              <a:gd name="T65" fmla="*/ 1456 h 1497"/>
              <a:gd name="T66" fmla="*/ 49 w 2771"/>
              <a:gd name="T67" fmla="*/ 1466 h 1497"/>
              <a:gd name="T68" fmla="*/ 60 w 2771"/>
              <a:gd name="T69" fmla="*/ 1473 h 1497"/>
              <a:gd name="T70" fmla="*/ 72 w 2771"/>
              <a:gd name="T71" fmla="*/ 1480 h 1497"/>
              <a:gd name="T72" fmla="*/ 84 w 2771"/>
              <a:gd name="T73" fmla="*/ 1486 h 1497"/>
              <a:gd name="T74" fmla="*/ 95 w 2771"/>
              <a:gd name="T75" fmla="*/ 1490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0"/>
                </a:lnTo>
                <a:lnTo>
                  <a:pt x="72" y="16"/>
                </a:lnTo>
                <a:lnTo>
                  <a:pt x="60" y="23"/>
                </a:lnTo>
                <a:lnTo>
                  <a:pt x="49" y="31"/>
                </a:lnTo>
                <a:lnTo>
                  <a:pt x="41" y="40"/>
                </a:lnTo>
                <a:lnTo>
                  <a:pt x="31" y="49"/>
                </a:lnTo>
                <a:lnTo>
                  <a:pt x="24" y="60"/>
                </a:lnTo>
                <a:lnTo>
                  <a:pt x="17" y="71"/>
                </a:lnTo>
                <a:lnTo>
                  <a:pt x="11" y="82"/>
                </a:lnTo>
                <a:lnTo>
                  <a:pt x="6" y="95"/>
                </a:lnTo>
                <a:lnTo>
                  <a:pt x="2" y="108"/>
                </a:lnTo>
                <a:lnTo>
                  <a:pt x="1" y="114"/>
                </a:lnTo>
                <a:lnTo>
                  <a:pt x="0" y="122"/>
                </a:lnTo>
                <a:lnTo>
                  <a:pt x="0" y="128"/>
                </a:lnTo>
                <a:lnTo>
                  <a:pt x="0" y="136"/>
                </a:lnTo>
                <a:lnTo>
                  <a:pt x="0" y="1361"/>
                </a:lnTo>
                <a:lnTo>
                  <a:pt x="0" y="1367"/>
                </a:lnTo>
                <a:lnTo>
                  <a:pt x="0" y="1375"/>
                </a:lnTo>
                <a:lnTo>
                  <a:pt x="1" y="1381"/>
                </a:lnTo>
                <a:lnTo>
                  <a:pt x="2" y="1388"/>
                </a:lnTo>
                <a:lnTo>
                  <a:pt x="6" y="1401"/>
                </a:lnTo>
                <a:lnTo>
                  <a:pt x="11" y="1413"/>
                </a:lnTo>
                <a:lnTo>
                  <a:pt x="17" y="1425"/>
                </a:lnTo>
                <a:lnTo>
                  <a:pt x="24" y="1437"/>
                </a:lnTo>
                <a:lnTo>
                  <a:pt x="31" y="1448"/>
                </a:lnTo>
                <a:lnTo>
                  <a:pt x="41" y="1456"/>
                </a:lnTo>
                <a:lnTo>
                  <a:pt x="49" y="1466"/>
                </a:lnTo>
                <a:lnTo>
                  <a:pt x="60" y="1473"/>
                </a:lnTo>
                <a:lnTo>
                  <a:pt x="72" y="1480"/>
                </a:lnTo>
                <a:lnTo>
                  <a:pt x="84" y="1486"/>
                </a:lnTo>
                <a:lnTo>
                  <a:pt x="95" y="1490"/>
                </a:lnTo>
                <a:lnTo>
                  <a:pt x="109" y="1495"/>
                </a:lnTo>
                <a:lnTo>
                  <a:pt x="116" y="1496"/>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p:cNvSpPr>
          <p:nvPr/>
        </p:nvSpPr>
        <p:spPr bwMode="auto">
          <a:xfrm>
            <a:off x="2114549" y="2191385"/>
            <a:ext cx="273072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49000">
                <a:schemeClr val="accent2">
                  <a:lumMod val="75000"/>
                </a:schemeClr>
              </a:gs>
              <a:gs pos="100000">
                <a:schemeClr val="accent2">
                  <a:lumMod val="60000"/>
                  <a:lumOff val="40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p:nvSpPr>
        <p:spPr bwMode="auto">
          <a:xfrm>
            <a:off x="1708150" y="2192972"/>
            <a:ext cx="406400" cy="957262"/>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0">
                <a:schemeClr val="accent2">
                  <a:lumMod val="75000"/>
                </a:schemeClr>
              </a:gs>
              <a:gs pos="100000">
                <a:schemeClr val="accent2">
                  <a:lumMod val="75000"/>
                  <a:lumOff val="25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1"/>
          <p:cNvSpPr>
            <a:spLocks/>
          </p:cNvSpPr>
          <p:nvPr/>
        </p:nvSpPr>
        <p:spPr bwMode="auto">
          <a:xfrm>
            <a:off x="617221" y="3326447"/>
            <a:ext cx="1100269" cy="792162"/>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1 h 1497"/>
              <a:gd name="T16" fmla="*/ 72 w 2771"/>
              <a:gd name="T17" fmla="*/ 16 h 1497"/>
              <a:gd name="T18" fmla="*/ 60 w 2771"/>
              <a:gd name="T19" fmla="*/ 24 h 1497"/>
              <a:gd name="T20" fmla="*/ 49 w 2771"/>
              <a:gd name="T21" fmla="*/ 31 h 1497"/>
              <a:gd name="T22" fmla="*/ 41 w 2771"/>
              <a:gd name="T23" fmla="*/ 41 h 1497"/>
              <a:gd name="T24" fmla="*/ 31 w 2771"/>
              <a:gd name="T25" fmla="*/ 49 h 1497"/>
              <a:gd name="T26" fmla="*/ 24 w 2771"/>
              <a:gd name="T27" fmla="*/ 60 h 1497"/>
              <a:gd name="T28" fmla="*/ 17 w 2771"/>
              <a:gd name="T29" fmla="*/ 72 h 1497"/>
              <a:gd name="T30" fmla="*/ 11 w 2771"/>
              <a:gd name="T31" fmla="*/ 83 h 1497"/>
              <a:gd name="T32" fmla="*/ 6 w 2771"/>
              <a:gd name="T33" fmla="*/ 95 h 1497"/>
              <a:gd name="T34" fmla="*/ 2 w 2771"/>
              <a:gd name="T35" fmla="*/ 108 h 1497"/>
              <a:gd name="T36" fmla="*/ 1 w 2771"/>
              <a:gd name="T37" fmla="*/ 115 h 1497"/>
              <a:gd name="T38" fmla="*/ 0 w 2771"/>
              <a:gd name="T39" fmla="*/ 122 h 1497"/>
              <a:gd name="T40" fmla="*/ 0 w 2771"/>
              <a:gd name="T41" fmla="*/ 130 h 1497"/>
              <a:gd name="T42" fmla="*/ 0 w 2771"/>
              <a:gd name="T43" fmla="*/ 136 h 1497"/>
              <a:gd name="T44" fmla="*/ 0 w 2771"/>
              <a:gd name="T45" fmla="*/ 1361 h 1497"/>
              <a:gd name="T46" fmla="*/ 0 w 2771"/>
              <a:gd name="T47" fmla="*/ 1369 h 1497"/>
              <a:gd name="T48" fmla="*/ 0 w 2771"/>
              <a:gd name="T49" fmla="*/ 1375 h 1497"/>
              <a:gd name="T50" fmla="*/ 1 w 2771"/>
              <a:gd name="T51" fmla="*/ 1382 h 1497"/>
              <a:gd name="T52" fmla="*/ 2 w 2771"/>
              <a:gd name="T53" fmla="*/ 1388 h 1497"/>
              <a:gd name="T54" fmla="*/ 6 w 2771"/>
              <a:gd name="T55" fmla="*/ 1402 h 1497"/>
              <a:gd name="T56" fmla="*/ 11 w 2771"/>
              <a:gd name="T57" fmla="*/ 1414 h 1497"/>
              <a:gd name="T58" fmla="*/ 17 w 2771"/>
              <a:gd name="T59" fmla="*/ 1425 h 1497"/>
              <a:gd name="T60" fmla="*/ 24 w 2771"/>
              <a:gd name="T61" fmla="*/ 1437 h 1497"/>
              <a:gd name="T62" fmla="*/ 31 w 2771"/>
              <a:gd name="T63" fmla="*/ 1448 h 1497"/>
              <a:gd name="T64" fmla="*/ 41 w 2771"/>
              <a:gd name="T65" fmla="*/ 1457 h 1497"/>
              <a:gd name="T66" fmla="*/ 49 w 2771"/>
              <a:gd name="T67" fmla="*/ 1466 h 1497"/>
              <a:gd name="T68" fmla="*/ 60 w 2771"/>
              <a:gd name="T69" fmla="*/ 1474 h 1497"/>
              <a:gd name="T70" fmla="*/ 72 w 2771"/>
              <a:gd name="T71" fmla="*/ 1480 h 1497"/>
              <a:gd name="T72" fmla="*/ 84 w 2771"/>
              <a:gd name="T73" fmla="*/ 1487 h 1497"/>
              <a:gd name="T74" fmla="*/ 95 w 2771"/>
              <a:gd name="T75" fmla="*/ 1491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1"/>
                </a:lnTo>
                <a:lnTo>
                  <a:pt x="72" y="16"/>
                </a:lnTo>
                <a:lnTo>
                  <a:pt x="60" y="24"/>
                </a:lnTo>
                <a:lnTo>
                  <a:pt x="49" y="31"/>
                </a:lnTo>
                <a:lnTo>
                  <a:pt x="41" y="41"/>
                </a:lnTo>
                <a:lnTo>
                  <a:pt x="31" y="49"/>
                </a:lnTo>
                <a:lnTo>
                  <a:pt x="24" y="60"/>
                </a:lnTo>
                <a:lnTo>
                  <a:pt x="17" y="72"/>
                </a:lnTo>
                <a:lnTo>
                  <a:pt x="11" y="83"/>
                </a:lnTo>
                <a:lnTo>
                  <a:pt x="6" y="95"/>
                </a:lnTo>
                <a:lnTo>
                  <a:pt x="2" y="108"/>
                </a:lnTo>
                <a:lnTo>
                  <a:pt x="1" y="115"/>
                </a:lnTo>
                <a:lnTo>
                  <a:pt x="0" y="122"/>
                </a:lnTo>
                <a:lnTo>
                  <a:pt x="0" y="130"/>
                </a:lnTo>
                <a:lnTo>
                  <a:pt x="0" y="136"/>
                </a:lnTo>
                <a:lnTo>
                  <a:pt x="0" y="1361"/>
                </a:lnTo>
                <a:lnTo>
                  <a:pt x="0" y="1369"/>
                </a:lnTo>
                <a:lnTo>
                  <a:pt x="0" y="1375"/>
                </a:lnTo>
                <a:lnTo>
                  <a:pt x="1" y="1382"/>
                </a:lnTo>
                <a:lnTo>
                  <a:pt x="2" y="1388"/>
                </a:lnTo>
                <a:lnTo>
                  <a:pt x="6" y="1402"/>
                </a:lnTo>
                <a:lnTo>
                  <a:pt x="11" y="1414"/>
                </a:lnTo>
                <a:lnTo>
                  <a:pt x="17" y="1425"/>
                </a:lnTo>
                <a:lnTo>
                  <a:pt x="24" y="1437"/>
                </a:lnTo>
                <a:lnTo>
                  <a:pt x="31" y="1448"/>
                </a:lnTo>
                <a:lnTo>
                  <a:pt x="41" y="1457"/>
                </a:lnTo>
                <a:lnTo>
                  <a:pt x="49" y="1466"/>
                </a:lnTo>
                <a:lnTo>
                  <a:pt x="60" y="1474"/>
                </a:lnTo>
                <a:lnTo>
                  <a:pt x="72" y="1480"/>
                </a:lnTo>
                <a:lnTo>
                  <a:pt x="84" y="1487"/>
                </a:lnTo>
                <a:lnTo>
                  <a:pt x="95" y="1491"/>
                </a:lnTo>
                <a:lnTo>
                  <a:pt x="109" y="1495"/>
                </a:lnTo>
                <a:lnTo>
                  <a:pt x="116" y="1496"/>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6" name="Freeform 12"/>
          <p:cNvSpPr>
            <a:spLocks/>
          </p:cNvSpPr>
          <p:nvPr/>
        </p:nvSpPr>
        <p:spPr bwMode="auto">
          <a:xfrm>
            <a:off x="2114549" y="3320097"/>
            <a:ext cx="273072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41000">
                <a:schemeClr val="accent3"/>
              </a:gs>
              <a:gs pos="100000">
                <a:schemeClr val="accent3">
                  <a:lumMod val="75000"/>
                  <a:alpha val="82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
          <p:cNvSpPr>
            <a:spLocks/>
          </p:cNvSpPr>
          <p:nvPr/>
        </p:nvSpPr>
        <p:spPr bwMode="auto">
          <a:xfrm>
            <a:off x="1708150" y="3320097"/>
            <a:ext cx="406400" cy="958850"/>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0">
                <a:schemeClr val="accent3"/>
              </a:gs>
              <a:gs pos="100000">
                <a:schemeClr val="accent3">
                  <a:lumMod val="75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4"/>
          <p:cNvSpPr>
            <a:spLocks/>
          </p:cNvSpPr>
          <p:nvPr/>
        </p:nvSpPr>
        <p:spPr bwMode="auto">
          <a:xfrm>
            <a:off x="617221" y="4267835"/>
            <a:ext cx="1100269" cy="792162"/>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40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8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40"/>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8"/>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9" name="Freeform 15"/>
          <p:cNvSpPr>
            <a:spLocks/>
          </p:cNvSpPr>
          <p:nvPr/>
        </p:nvSpPr>
        <p:spPr bwMode="auto">
          <a:xfrm>
            <a:off x="2114549" y="4467860"/>
            <a:ext cx="273072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9000">
                <a:schemeClr val="accent3">
                  <a:lumMod val="80000"/>
                </a:schemeClr>
              </a:gs>
              <a:gs pos="100000">
                <a:schemeClr val="accent4">
                  <a:lumMod val="80000"/>
                  <a:lumOff val="20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6"/>
          <p:cNvSpPr>
            <a:spLocks/>
          </p:cNvSpPr>
          <p:nvPr/>
        </p:nvSpPr>
        <p:spPr bwMode="auto">
          <a:xfrm>
            <a:off x="1706563" y="4267835"/>
            <a:ext cx="407988" cy="1155700"/>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0">
                <a:schemeClr val="accent4">
                  <a:lumMod val="50000"/>
                </a:schemeClr>
              </a:gs>
              <a:gs pos="100000">
                <a:schemeClr val="accent4">
                  <a:lumMod val="90000"/>
                  <a:lumOff val="10000"/>
                </a:schemeClr>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7"/>
          <p:cNvSpPr>
            <a:spLocks/>
          </p:cNvSpPr>
          <p:nvPr/>
        </p:nvSpPr>
        <p:spPr bwMode="auto">
          <a:xfrm>
            <a:off x="617221" y="5298122"/>
            <a:ext cx="1100269" cy="792162"/>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39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7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39"/>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7"/>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2" name="Freeform 18"/>
          <p:cNvSpPr>
            <a:spLocks/>
          </p:cNvSpPr>
          <p:nvPr/>
        </p:nvSpPr>
        <p:spPr bwMode="auto">
          <a:xfrm>
            <a:off x="2114549" y="5666422"/>
            <a:ext cx="273072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0">
                <a:schemeClr val="accent5">
                  <a:lumMod val="75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93" name="Freeform 19"/>
          <p:cNvSpPr>
            <a:spLocks/>
          </p:cNvSpPr>
          <p:nvPr/>
        </p:nvSpPr>
        <p:spPr bwMode="auto">
          <a:xfrm>
            <a:off x="1706563" y="5298122"/>
            <a:ext cx="407988" cy="1327150"/>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5" name="TextBox 94">
            <a:extLst>
              <a:ext uri="{FF2B5EF4-FFF2-40B4-BE49-F238E27FC236}">
                <a16:creationId xmlns:a16="http://schemas.microsoft.com/office/drawing/2014/main" id="{3F61B841-5CF6-492E-9C24-9AD6C26AACDF}"/>
              </a:ext>
            </a:extLst>
          </p:cNvPr>
          <p:cNvSpPr txBox="1"/>
          <p:nvPr/>
        </p:nvSpPr>
        <p:spPr>
          <a:xfrm>
            <a:off x="2188368" y="1320919"/>
            <a:ext cx="2583082" cy="369332"/>
          </a:xfrm>
          <a:prstGeom prst="rect">
            <a:avLst/>
          </a:prstGeom>
          <a:noFill/>
        </p:spPr>
        <p:txBody>
          <a:bodyPr wrap="square" lIns="0" tIns="0" rIns="0" bIns="0" rtlCol="0" anchor="t">
            <a:spAutoFit/>
          </a:bodyPr>
          <a:lstStyle/>
          <a:p>
            <a:pPr algn="ctr"/>
            <a:r>
              <a:rPr lang="en-US" sz="2400" b="1" dirty="0">
                <a:latin typeface="Calibri"/>
                <a:cs typeface="Calibri"/>
              </a:rPr>
              <a:t>Clear Expectations</a:t>
            </a:r>
            <a:endParaRPr lang="en-US" sz="2000" dirty="0">
              <a:latin typeface="Calibri"/>
              <a:cs typeface="Calibri"/>
            </a:endParaRPr>
          </a:p>
        </p:txBody>
      </p:sp>
      <p:sp>
        <p:nvSpPr>
          <p:cNvPr id="42" name="TextBox 41">
            <a:extLst>
              <a:ext uri="{FF2B5EF4-FFF2-40B4-BE49-F238E27FC236}">
                <a16:creationId xmlns:a16="http://schemas.microsoft.com/office/drawing/2014/main" id="{E7EB2779-4CBA-4B3F-9C4F-859750E75295}"/>
              </a:ext>
            </a:extLst>
          </p:cNvPr>
          <p:cNvSpPr txBox="1"/>
          <p:nvPr/>
        </p:nvSpPr>
        <p:spPr>
          <a:xfrm>
            <a:off x="2225277" y="2486144"/>
            <a:ext cx="2509265" cy="369332"/>
          </a:xfrm>
          <a:prstGeom prst="rect">
            <a:avLst/>
          </a:prstGeom>
          <a:noFill/>
        </p:spPr>
        <p:txBody>
          <a:bodyPr wrap="square" lIns="0" tIns="0" rIns="0" bIns="0" rtlCol="0">
            <a:spAutoFit/>
          </a:bodyPr>
          <a:lstStyle/>
          <a:p>
            <a:pPr algn="ctr"/>
            <a:r>
              <a:rPr lang="en-US" sz="2400" b="1" dirty="0">
                <a:latin typeface="Calibri" panose="020F0502020204030204" pitchFamily="34" charset="0"/>
              </a:rPr>
              <a:t>Motivation</a:t>
            </a:r>
            <a:endParaRPr lang="en-US" sz="2000" dirty="0">
              <a:latin typeface="Calibri" panose="020F0502020204030204" pitchFamily="34" charset="0"/>
            </a:endParaRPr>
          </a:p>
        </p:txBody>
      </p:sp>
      <p:sp>
        <p:nvSpPr>
          <p:cNvPr id="45" name="TextBox 44">
            <a:extLst>
              <a:ext uri="{FF2B5EF4-FFF2-40B4-BE49-F238E27FC236}">
                <a16:creationId xmlns:a16="http://schemas.microsoft.com/office/drawing/2014/main" id="{C41BDD4A-764D-4C7B-AB93-304E487E0405}"/>
              </a:ext>
            </a:extLst>
          </p:cNvPr>
          <p:cNvSpPr txBox="1"/>
          <p:nvPr/>
        </p:nvSpPr>
        <p:spPr>
          <a:xfrm>
            <a:off x="2453329" y="3614856"/>
            <a:ext cx="2053161" cy="369332"/>
          </a:xfrm>
          <a:prstGeom prst="rect">
            <a:avLst/>
          </a:prstGeom>
          <a:noFill/>
        </p:spPr>
        <p:txBody>
          <a:bodyPr wrap="square" lIns="0" tIns="0" rIns="0" bIns="0" rtlCol="0">
            <a:spAutoFit/>
          </a:bodyPr>
          <a:lstStyle/>
          <a:p>
            <a:pPr algn="ctr"/>
            <a:r>
              <a:rPr lang="en-US" sz="2400" b="1" dirty="0">
                <a:latin typeface="Calibri" panose="020F0502020204030204" pitchFamily="34" charset="0"/>
              </a:rPr>
              <a:t>Coherence</a:t>
            </a:r>
            <a:r>
              <a:rPr lang="en-US" sz="2000" dirty="0">
                <a:latin typeface="Calibri" panose="020F0502020204030204" pitchFamily="34" charset="0"/>
              </a:rPr>
              <a:t> </a:t>
            </a:r>
          </a:p>
        </p:txBody>
      </p:sp>
      <p:sp>
        <p:nvSpPr>
          <p:cNvPr id="48" name="TextBox 47">
            <a:extLst>
              <a:ext uri="{FF2B5EF4-FFF2-40B4-BE49-F238E27FC236}">
                <a16:creationId xmlns:a16="http://schemas.microsoft.com/office/drawing/2014/main" id="{AB4EE655-4E28-4219-95E3-AADD6FE68635}"/>
              </a:ext>
            </a:extLst>
          </p:cNvPr>
          <p:cNvSpPr txBox="1"/>
          <p:nvPr/>
        </p:nvSpPr>
        <p:spPr>
          <a:xfrm>
            <a:off x="2372298" y="4762619"/>
            <a:ext cx="2215222" cy="369332"/>
          </a:xfrm>
          <a:prstGeom prst="rect">
            <a:avLst/>
          </a:prstGeom>
          <a:noFill/>
        </p:spPr>
        <p:txBody>
          <a:bodyPr wrap="square" lIns="0" tIns="0" rIns="0" bIns="0" rtlCol="0" anchor="t">
            <a:spAutoFit/>
          </a:bodyPr>
          <a:lstStyle/>
          <a:p>
            <a:pPr algn="ctr"/>
            <a:r>
              <a:rPr lang="en-US" sz="2400" b="1" kern="0" dirty="0">
                <a:cs typeface="Arial"/>
              </a:rPr>
              <a:t>Self-Assessment</a:t>
            </a:r>
            <a:endParaRPr lang="en-US" sz="2000" dirty="0">
              <a:cs typeface="Calibri"/>
            </a:endParaRPr>
          </a:p>
        </p:txBody>
      </p:sp>
      <p:sp>
        <p:nvSpPr>
          <p:cNvPr id="52" name="TextBox 51">
            <a:extLst>
              <a:ext uri="{FF2B5EF4-FFF2-40B4-BE49-F238E27FC236}">
                <a16:creationId xmlns:a16="http://schemas.microsoft.com/office/drawing/2014/main" id="{BB42C13E-46E9-421C-A454-BAA04140CC36}"/>
              </a:ext>
            </a:extLst>
          </p:cNvPr>
          <p:cNvSpPr txBox="1"/>
          <p:nvPr/>
        </p:nvSpPr>
        <p:spPr>
          <a:xfrm>
            <a:off x="2396267" y="5961181"/>
            <a:ext cx="2167285" cy="369332"/>
          </a:xfrm>
          <a:prstGeom prst="rect">
            <a:avLst/>
          </a:prstGeom>
          <a:noFill/>
        </p:spPr>
        <p:txBody>
          <a:bodyPr wrap="square" lIns="0" tIns="0" rIns="0" bIns="0" rtlCol="0">
            <a:spAutoFit/>
          </a:bodyPr>
          <a:lstStyle/>
          <a:p>
            <a:pPr algn="ctr"/>
            <a:r>
              <a:rPr lang="en-US" sz="2400" b="1" dirty="0">
                <a:latin typeface="Calibri" panose="020F0502020204030204" pitchFamily="34" charset="0"/>
              </a:rPr>
              <a:t>Accountability</a:t>
            </a:r>
            <a:endParaRPr lang="en-US" sz="2000" kern="0" dirty="0">
              <a:cs typeface="Arial" pitchFamily="34" charset="0"/>
            </a:endParaRPr>
          </a:p>
        </p:txBody>
      </p:sp>
      <p:sp>
        <p:nvSpPr>
          <p:cNvPr id="2" name="Title 1">
            <a:extLst>
              <a:ext uri="{FF2B5EF4-FFF2-40B4-BE49-F238E27FC236}">
                <a16:creationId xmlns:a16="http://schemas.microsoft.com/office/drawing/2014/main" id="{DD4EB081-5699-8A24-BC45-9DD88E570D40}"/>
              </a:ext>
            </a:extLst>
          </p:cNvPr>
          <p:cNvSpPr>
            <a:spLocks noGrp="1"/>
          </p:cNvSpPr>
          <p:nvPr>
            <p:ph type="title"/>
          </p:nvPr>
        </p:nvSpPr>
        <p:spPr>
          <a:xfrm>
            <a:off x="623977" y="274640"/>
            <a:ext cx="11476008" cy="739835"/>
          </a:xfrm>
        </p:spPr>
        <p:txBody>
          <a:bodyPr/>
          <a:lstStyle/>
          <a:p>
            <a:r>
              <a:rPr lang="en-US" dirty="0"/>
              <a:t>Benefits of Learning Outcomes for Students</a:t>
            </a:r>
          </a:p>
        </p:txBody>
      </p:sp>
      <p:sp>
        <p:nvSpPr>
          <p:cNvPr id="4" name="TextBox 3">
            <a:extLst>
              <a:ext uri="{FF2B5EF4-FFF2-40B4-BE49-F238E27FC236}">
                <a16:creationId xmlns:a16="http://schemas.microsoft.com/office/drawing/2014/main" id="{340D6A65-5126-D34E-E9CA-8FE82E6FB7FB}"/>
              </a:ext>
            </a:extLst>
          </p:cNvPr>
          <p:cNvSpPr txBox="1"/>
          <p:nvPr/>
        </p:nvSpPr>
        <p:spPr>
          <a:xfrm>
            <a:off x="4943353" y="1177359"/>
            <a:ext cx="6631426" cy="707886"/>
          </a:xfrm>
          <a:prstGeom prst="rect">
            <a:avLst/>
          </a:prstGeom>
          <a:noFill/>
        </p:spPr>
        <p:txBody>
          <a:bodyPr wrap="square">
            <a:spAutoFit/>
          </a:bodyPr>
          <a:lstStyle/>
          <a:p>
            <a:r>
              <a:rPr lang="en-US" sz="2000" dirty="0">
                <a:latin typeface="Calibri"/>
                <a:cs typeface="Calibri"/>
              </a:rPr>
              <a:t>Provide students with clear expectations of what they are expected to learn and achieve.  </a:t>
            </a:r>
            <a:endParaRPr lang="en-US" sz="2000" dirty="0"/>
          </a:p>
        </p:txBody>
      </p:sp>
      <p:sp>
        <p:nvSpPr>
          <p:cNvPr id="6" name="TextBox 5">
            <a:extLst>
              <a:ext uri="{FF2B5EF4-FFF2-40B4-BE49-F238E27FC236}">
                <a16:creationId xmlns:a16="http://schemas.microsoft.com/office/drawing/2014/main" id="{AFEF87AE-0911-C9A6-773D-9F0172B26198}"/>
              </a:ext>
            </a:extLst>
          </p:cNvPr>
          <p:cNvSpPr txBox="1"/>
          <p:nvPr/>
        </p:nvSpPr>
        <p:spPr>
          <a:xfrm>
            <a:off x="4943353" y="2322910"/>
            <a:ext cx="7066474" cy="707886"/>
          </a:xfrm>
          <a:prstGeom prst="rect">
            <a:avLst/>
          </a:prstGeom>
          <a:noFill/>
        </p:spPr>
        <p:txBody>
          <a:bodyPr wrap="square">
            <a:spAutoFit/>
          </a:bodyPr>
          <a:lstStyle/>
          <a:p>
            <a:r>
              <a:rPr lang="en-US" sz="2000" dirty="0">
                <a:latin typeface="Calibri" panose="020F0502020204030204" pitchFamily="34" charset="0"/>
              </a:rPr>
              <a:t>Motivate students to put in the efforts of what they are expected to learn and to achieve.</a:t>
            </a:r>
            <a:endParaRPr lang="en-US" sz="2000" dirty="0"/>
          </a:p>
        </p:txBody>
      </p:sp>
      <p:sp>
        <p:nvSpPr>
          <p:cNvPr id="8" name="TextBox 7">
            <a:extLst>
              <a:ext uri="{FF2B5EF4-FFF2-40B4-BE49-F238E27FC236}">
                <a16:creationId xmlns:a16="http://schemas.microsoft.com/office/drawing/2014/main" id="{01222BB3-DD02-2CBF-8576-5AA1A9350CE1}"/>
              </a:ext>
            </a:extLst>
          </p:cNvPr>
          <p:cNvSpPr txBox="1"/>
          <p:nvPr/>
        </p:nvSpPr>
        <p:spPr>
          <a:xfrm>
            <a:off x="4943353" y="3445579"/>
            <a:ext cx="7030660" cy="707886"/>
          </a:xfrm>
          <a:prstGeom prst="rect">
            <a:avLst/>
          </a:prstGeom>
          <a:noFill/>
        </p:spPr>
        <p:txBody>
          <a:bodyPr wrap="square">
            <a:spAutoFit/>
          </a:bodyPr>
          <a:lstStyle/>
          <a:p>
            <a:r>
              <a:rPr lang="en-US" sz="2000" dirty="0">
                <a:latin typeface="Calibri" panose="020F0502020204030204" pitchFamily="34" charset="0"/>
              </a:rPr>
              <a:t>Help students see how courses or the different parts of a course relate to each other and fit together. </a:t>
            </a:r>
            <a:endParaRPr lang="en-US" sz="2000" dirty="0"/>
          </a:p>
        </p:txBody>
      </p:sp>
      <p:sp>
        <p:nvSpPr>
          <p:cNvPr id="10" name="TextBox 9">
            <a:extLst>
              <a:ext uri="{FF2B5EF4-FFF2-40B4-BE49-F238E27FC236}">
                <a16:creationId xmlns:a16="http://schemas.microsoft.com/office/drawing/2014/main" id="{98B5B40B-9147-5F4A-2D6D-02F4C1359E28}"/>
              </a:ext>
            </a:extLst>
          </p:cNvPr>
          <p:cNvSpPr txBox="1"/>
          <p:nvPr/>
        </p:nvSpPr>
        <p:spPr>
          <a:xfrm>
            <a:off x="4943353" y="4593342"/>
            <a:ext cx="7030659" cy="707886"/>
          </a:xfrm>
          <a:prstGeom prst="rect">
            <a:avLst/>
          </a:prstGeom>
          <a:noFill/>
        </p:spPr>
        <p:txBody>
          <a:bodyPr wrap="square">
            <a:spAutoFit/>
          </a:bodyPr>
          <a:lstStyle/>
          <a:p>
            <a:r>
              <a:rPr lang="en-US" sz="2000" kern="0" dirty="0">
                <a:cs typeface="Arial"/>
              </a:rPr>
              <a:t>Enables students to assess own progress and identify areas where they need to focus more attention or seek additional support</a:t>
            </a:r>
            <a:r>
              <a:rPr lang="en-US" sz="2000" dirty="0"/>
              <a:t>.</a:t>
            </a:r>
          </a:p>
        </p:txBody>
      </p:sp>
      <p:sp>
        <p:nvSpPr>
          <p:cNvPr id="12" name="TextBox 11">
            <a:extLst>
              <a:ext uri="{FF2B5EF4-FFF2-40B4-BE49-F238E27FC236}">
                <a16:creationId xmlns:a16="http://schemas.microsoft.com/office/drawing/2014/main" id="{6C003284-A772-62E7-0513-7D08B94D3D0B}"/>
              </a:ext>
            </a:extLst>
          </p:cNvPr>
          <p:cNvSpPr txBox="1"/>
          <p:nvPr/>
        </p:nvSpPr>
        <p:spPr>
          <a:xfrm>
            <a:off x="4943353" y="5791904"/>
            <a:ext cx="7066474" cy="707886"/>
          </a:xfrm>
          <a:prstGeom prst="rect">
            <a:avLst/>
          </a:prstGeom>
          <a:noFill/>
        </p:spPr>
        <p:txBody>
          <a:bodyPr wrap="square">
            <a:spAutoFit/>
          </a:bodyPr>
          <a:lstStyle/>
          <a:p>
            <a:r>
              <a:rPr lang="en-US" sz="2000" dirty="0">
                <a:latin typeface="Calibri" panose="020F0502020204030204" pitchFamily="34" charset="0"/>
              </a:rPr>
              <a:t>Foster a sense of accountability and ownership of learning when understanding what is expected to be learned and achieved..</a:t>
            </a:r>
            <a:endParaRPr lang="en-US" sz="2000" dirty="0"/>
          </a:p>
        </p:txBody>
      </p:sp>
      <p:pic>
        <p:nvPicPr>
          <p:cNvPr id="23" name="Picture 22" descr="Graphical user interface&#10;&#10;Description automatically generated">
            <a:extLst>
              <a:ext uri="{FF2B5EF4-FFF2-40B4-BE49-F238E27FC236}">
                <a16:creationId xmlns:a16="http://schemas.microsoft.com/office/drawing/2014/main" id="{E3BB052F-4F70-FA1F-48BB-D6D5E9345604}"/>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06098" y="1505585"/>
            <a:ext cx="1100270" cy="549357"/>
          </a:xfrm>
          <a:prstGeom prst="rect">
            <a:avLst/>
          </a:prstGeom>
        </p:spPr>
      </p:pic>
      <p:pic>
        <p:nvPicPr>
          <p:cNvPr id="27" name="Picture 26" descr="Shape&#10;&#10;Description automatically generated">
            <a:extLst>
              <a:ext uri="{FF2B5EF4-FFF2-40B4-BE49-F238E27FC236}">
                <a16:creationId xmlns:a16="http://schemas.microsoft.com/office/drawing/2014/main" id="{1B876D8E-AB96-AA13-2FA0-6638E10586A5}"/>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4669" y="2322794"/>
            <a:ext cx="696033" cy="725924"/>
          </a:xfrm>
          <a:prstGeom prst="rect">
            <a:avLst/>
          </a:prstGeom>
        </p:spPr>
      </p:pic>
      <p:pic>
        <p:nvPicPr>
          <p:cNvPr id="33" name="Picture 32" descr="Shape, arrow&#10;&#10;Description automatically generated">
            <a:extLst>
              <a:ext uri="{FF2B5EF4-FFF2-40B4-BE49-F238E27FC236}">
                <a16:creationId xmlns:a16="http://schemas.microsoft.com/office/drawing/2014/main" id="{96E7739F-6B3C-61EA-1CD4-3A46ED48F4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271" t="14898" r="15324" b="13942"/>
          <a:stretch/>
        </p:blipFill>
        <p:spPr>
          <a:xfrm>
            <a:off x="838213" y="3375184"/>
            <a:ext cx="672489" cy="689498"/>
          </a:xfrm>
          <a:prstGeom prst="rect">
            <a:avLst/>
          </a:prstGeom>
        </p:spPr>
      </p:pic>
      <p:pic>
        <p:nvPicPr>
          <p:cNvPr id="37" name="Picture 36" descr="Icon&#10;&#10;Description automatically generated">
            <a:extLst>
              <a:ext uri="{FF2B5EF4-FFF2-40B4-BE49-F238E27FC236}">
                <a16:creationId xmlns:a16="http://schemas.microsoft.com/office/drawing/2014/main" id="{FE315DAD-89A0-D383-2605-342C3A2B5E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57960" y="5298122"/>
            <a:ext cx="747680" cy="747680"/>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0901F6CC-C25E-92A7-DB89-98BE1A61B39B}"/>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65615" y="4208349"/>
            <a:ext cx="794140" cy="862966"/>
          </a:xfrm>
          <a:prstGeom prst="rect">
            <a:avLst/>
          </a:prstGeom>
        </p:spPr>
      </p:pic>
    </p:spTree>
    <p:extLst>
      <p:ext uri="{BB962C8B-B14F-4D97-AF65-F5344CB8AC3E}">
        <p14:creationId xmlns:p14="http://schemas.microsoft.com/office/powerpoint/2010/main" val="3296995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B441CE-A250-0ED0-DB10-7680405B6D29}"/>
              </a:ext>
            </a:extLst>
          </p:cNvPr>
          <p:cNvSpPr>
            <a:spLocks noGrp="1"/>
          </p:cNvSpPr>
          <p:nvPr>
            <p:ph type="title"/>
          </p:nvPr>
        </p:nvSpPr>
        <p:spPr>
          <a:xfrm>
            <a:off x="838200" y="365125"/>
            <a:ext cx="10862570" cy="700195"/>
          </a:xfrm>
        </p:spPr>
        <p:txBody>
          <a:bodyPr anchor="t">
            <a:normAutofit/>
          </a:bodyPr>
          <a:lstStyle/>
          <a:p>
            <a:r>
              <a:rPr lang="en-US" sz="4000" dirty="0">
                <a:cs typeface="Calibri Light"/>
              </a:rPr>
              <a:t>Mistakes to avoid when writing learning outcomes </a:t>
            </a:r>
            <a:endParaRPr lang="en-US" sz="4000" dirty="0"/>
          </a:p>
        </p:txBody>
      </p:sp>
      <p:sp>
        <p:nvSpPr>
          <p:cNvPr id="21" name="Freeform: Shape 20">
            <a:extLst>
              <a:ext uri="{FF2B5EF4-FFF2-40B4-BE49-F238E27FC236}">
                <a16:creationId xmlns:a16="http://schemas.microsoft.com/office/drawing/2014/main" id="{9F27AEEA-7C29-8515-0A21-33D0A80D6599}"/>
              </a:ext>
            </a:extLst>
          </p:cNvPr>
          <p:cNvSpPr/>
          <p:nvPr/>
        </p:nvSpPr>
        <p:spPr>
          <a:xfrm flipH="1" flipV="1">
            <a:off x="7688913" y="1706094"/>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2" name="Oval 21">
            <a:extLst>
              <a:ext uri="{FF2B5EF4-FFF2-40B4-BE49-F238E27FC236}">
                <a16:creationId xmlns:a16="http://schemas.microsoft.com/office/drawing/2014/main" id="{D5B6CFCA-514A-75E0-C7F3-071858260CC0}"/>
              </a:ext>
            </a:extLst>
          </p:cNvPr>
          <p:cNvSpPr/>
          <p:nvPr/>
        </p:nvSpPr>
        <p:spPr>
          <a:xfrm>
            <a:off x="8654113" y="1248894"/>
            <a:ext cx="914400" cy="914400"/>
          </a:xfrm>
          <a:prstGeom prst="ellipse">
            <a:avLst/>
          </a:prstGeom>
          <a:solidFill>
            <a:srgbClr val="00B05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3" name="Group 22">
            <a:extLst>
              <a:ext uri="{FF2B5EF4-FFF2-40B4-BE49-F238E27FC236}">
                <a16:creationId xmlns:a16="http://schemas.microsoft.com/office/drawing/2014/main" id="{4925F7E6-D3B4-9573-AD01-760F4A9A5882}"/>
              </a:ext>
            </a:extLst>
          </p:cNvPr>
          <p:cNvGrpSpPr/>
          <p:nvPr/>
        </p:nvGrpSpPr>
        <p:grpSpPr>
          <a:xfrm>
            <a:off x="8830981" y="1460803"/>
            <a:ext cx="586063" cy="490581"/>
            <a:chOff x="3896556" y="2485606"/>
            <a:chExt cx="586063" cy="490581"/>
          </a:xfrm>
        </p:grpSpPr>
        <p:sp>
          <p:nvSpPr>
            <p:cNvPr id="25" name="Freeform: Shape 24">
              <a:extLst>
                <a:ext uri="{FF2B5EF4-FFF2-40B4-BE49-F238E27FC236}">
                  <a16:creationId xmlns:a16="http://schemas.microsoft.com/office/drawing/2014/main" id="{F66D890D-74C5-33B6-B205-40FCE62F9B20}"/>
                </a:ext>
              </a:extLst>
            </p:cNvPr>
            <p:cNvSpPr/>
            <p:nvPr/>
          </p:nvSpPr>
          <p:spPr>
            <a:xfrm>
              <a:off x="4097164" y="2485606"/>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7880E7D6-75C1-7656-6780-BEB551CB2C46}"/>
                </a:ext>
              </a:extLst>
            </p:cNvPr>
            <p:cNvSpPr/>
            <p:nvPr/>
          </p:nvSpPr>
          <p:spPr>
            <a:xfrm>
              <a:off x="3896556" y="2660814"/>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7" name="Oval 26">
              <a:extLst>
                <a:ext uri="{FF2B5EF4-FFF2-40B4-BE49-F238E27FC236}">
                  <a16:creationId xmlns:a16="http://schemas.microsoft.com/office/drawing/2014/main" id="{91BFBE55-B1BA-F0E0-F44A-B10CB468EE47}"/>
                </a:ext>
              </a:extLst>
            </p:cNvPr>
            <p:cNvSpPr/>
            <p:nvPr/>
          </p:nvSpPr>
          <p:spPr>
            <a:xfrm>
              <a:off x="3942646" y="2709043"/>
              <a:ext cx="43708" cy="437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TextBox 23">
            <a:extLst>
              <a:ext uri="{FF2B5EF4-FFF2-40B4-BE49-F238E27FC236}">
                <a16:creationId xmlns:a16="http://schemas.microsoft.com/office/drawing/2014/main" id="{C0DD12D7-3FA4-8EC4-7A0B-F7C48678EBD9}"/>
              </a:ext>
            </a:extLst>
          </p:cNvPr>
          <p:cNvSpPr txBox="1"/>
          <p:nvPr/>
        </p:nvSpPr>
        <p:spPr>
          <a:xfrm>
            <a:off x="8332667" y="2404197"/>
            <a:ext cx="1557292" cy="584775"/>
          </a:xfrm>
          <a:prstGeom prst="rect">
            <a:avLst/>
          </a:prstGeom>
          <a:noFill/>
        </p:spPr>
        <p:txBody>
          <a:bodyPr wrap="square" rtlCol="0">
            <a:spAutoFit/>
          </a:bodyPr>
          <a:lstStyle/>
          <a:p>
            <a:pPr algn="ctr"/>
            <a:r>
              <a:rPr lang="en-IN" sz="3200" b="1" dirty="0">
                <a:solidFill>
                  <a:srgbClr val="00B050"/>
                </a:solidFill>
                <a:latin typeface="Arial" panose="020B0604020202020204" pitchFamily="34" charset="0"/>
                <a:cs typeface="Arial" panose="020B0604020202020204" pitchFamily="34" charset="0"/>
              </a:rPr>
              <a:t>DO</a:t>
            </a:r>
          </a:p>
        </p:txBody>
      </p:sp>
      <p:grpSp>
        <p:nvGrpSpPr>
          <p:cNvPr id="5" name="Group 4">
            <a:extLst>
              <a:ext uri="{FF2B5EF4-FFF2-40B4-BE49-F238E27FC236}">
                <a16:creationId xmlns:a16="http://schemas.microsoft.com/office/drawing/2014/main" id="{384E5A97-07C1-9C54-9145-F097E9F75874}"/>
              </a:ext>
            </a:extLst>
          </p:cNvPr>
          <p:cNvGrpSpPr/>
          <p:nvPr/>
        </p:nvGrpSpPr>
        <p:grpSpPr>
          <a:xfrm>
            <a:off x="1713770" y="1248894"/>
            <a:ext cx="2844801" cy="2546657"/>
            <a:chOff x="7273479" y="2273697"/>
            <a:chExt cx="2844801" cy="2546657"/>
          </a:xfrm>
        </p:grpSpPr>
        <p:sp>
          <p:nvSpPr>
            <p:cNvPr id="10" name="Freeform: Shape 9">
              <a:extLst>
                <a:ext uri="{FF2B5EF4-FFF2-40B4-BE49-F238E27FC236}">
                  <a16:creationId xmlns:a16="http://schemas.microsoft.com/office/drawing/2014/main" id="{4069CB0D-18F1-FB41-3869-6465199C50F1}"/>
                </a:ext>
              </a:extLst>
            </p:cNvPr>
            <p:cNvSpPr/>
            <p:nvPr/>
          </p:nvSpPr>
          <p:spPr>
            <a:xfrm flipH="1" flipV="1">
              <a:off x="7273479" y="2730897"/>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2" name="Oval 11">
              <a:extLst>
                <a:ext uri="{FF2B5EF4-FFF2-40B4-BE49-F238E27FC236}">
                  <a16:creationId xmlns:a16="http://schemas.microsoft.com/office/drawing/2014/main" id="{9C354A37-F70C-E5E9-1E4F-A302A11A3450}"/>
                </a:ext>
              </a:extLst>
            </p:cNvPr>
            <p:cNvSpPr/>
            <p:nvPr/>
          </p:nvSpPr>
          <p:spPr>
            <a:xfrm>
              <a:off x="8238679" y="2273697"/>
              <a:ext cx="914400" cy="914400"/>
            </a:xfrm>
            <a:prstGeom prst="ellipse">
              <a:avLst/>
            </a:prstGeom>
            <a:solidFill>
              <a:srgbClr val="C0000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 name="Group 13">
              <a:extLst>
                <a:ext uri="{FF2B5EF4-FFF2-40B4-BE49-F238E27FC236}">
                  <a16:creationId xmlns:a16="http://schemas.microsoft.com/office/drawing/2014/main" id="{01078115-ED4B-4B55-6F7A-2D4850A86C32}"/>
                </a:ext>
              </a:extLst>
            </p:cNvPr>
            <p:cNvGrpSpPr/>
            <p:nvPr/>
          </p:nvGrpSpPr>
          <p:grpSpPr>
            <a:xfrm>
              <a:off x="8415547" y="2485606"/>
              <a:ext cx="586063" cy="490581"/>
              <a:chOff x="8415547" y="2485608"/>
              <a:chExt cx="586063" cy="490581"/>
            </a:xfrm>
          </p:grpSpPr>
          <p:sp>
            <p:nvSpPr>
              <p:cNvPr id="17" name="Freeform: Shape 16">
                <a:extLst>
                  <a:ext uri="{FF2B5EF4-FFF2-40B4-BE49-F238E27FC236}">
                    <a16:creationId xmlns:a16="http://schemas.microsoft.com/office/drawing/2014/main" id="{D9181043-A942-AECC-9B5F-3D269F427570}"/>
                  </a:ext>
                </a:extLst>
              </p:cNvPr>
              <p:cNvSpPr/>
              <p:nvPr/>
            </p:nvSpPr>
            <p:spPr>
              <a:xfrm rot="10800000" flipH="1">
                <a:off x="8616155" y="2485608"/>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C74B1C62-CC7A-8F67-0AE9-B9479B39A47A}"/>
                  </a:ext>
                </a:extLst>
              </p:cNvPr>
              <p:cNvSpPr/>
              <p:nvPr/>
            </p:nvSpPr>
            <p:spPr>
              <a:xfrm rot="10800000" flipH="1">
                <a:off x="8415547" y="2506633"/>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0" name="Oval 19">
                <a:extLst>
                  <a:ext uri="{FF2B5EF4-FFF2-40B4-BE49-F238E27FC236}">
                    <a16:creationId xmlns:a16="http://schemas.microsoft.com/office/drawing/2014/main" id="{6E851E5F-44E1-31BC-47EB-2F991078BC89}"/>
                  </a:ext>
                </a:extLst>
              </p:cNvPr>
              <p:cNvSpPr/>
              <p:nvPr/>
            </p:nvSpPr>
            <p:spPr>
              <a:xfrm>
                <a:off x="8459939" y="2709043"/>
                <a:ext cx="43708" cy="43708"/>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 name="TextBox 15">
              <a:extLst>
                <a:ext uri="{FF2B5EF4-FFF2-40B4-BE49-F238E27FC236}">
                  <a16:creationId xmlns:a16="http://schemas.microsoft.com/office/drawing/2014/main" id="{DA3B7213-3C1F-8BD5-C4AF-20810C7A56E5}"/>
                </a:ext>
              </a:extLst>
            </p:cNvPr>
            <p:cNvSpPr txBox="1"/>
            <p:nvPr/>
          </p:nvSpPr>
          <p:spPr>
            <a:xfrm>
              <a:off x="7917233" y="3429000"/>
              <a:ext cx="1557292" cy="584775"/>
            </a:xfrm>
            <a:prstGeom prst="rect">
              <a:avLst/>
            </a:prstGeom>
            <a:noFill/>
          </p:spPr>
          <p:txBody>
            <a:bodyPr wrap="square" rtlCol="0">
              <a:spAutoFit/>
            </a:bodyPr>
            <a:lstStyle/>
            <a:p>
              <a:pPr algn="ctr"/>
              <a:r>
                <a:rPr lang="en-IN" sz="3200" b="1" dirty="0">
                  <a:solidFill>
                    <a:srgbClr val="C00000"/>
                  </a:solidFill>
                  <a:latin typeface="Arial" panose="020B0604020202020204" pitchFamily="34" charset="0"/>
                  <a:cs typeface="Arial" panose="020B0604020202020204" pitchFamily="34" charset="0"/>
                </a:rPr>
                <a:t>DON’T</a:t>
              </a:r>
            </a:p>
          </p:txBody>
        </p:sp>
      </p:grpSp>
      <p:sp>
        <p:nvSpPr>
          <p:cNvPr id="6" name="Google Shape;1668;p22">
            <a:extLst>
              <a:ext uri="{FF2B5EF4-FFF2-40B4-BE49-F238E27FC236}">
                <a16:creationId xmlns:a16="http://schemas.microsoft.com/office/drawing/2014/main" id="{6F44182C-4FA2-B19F-5FAC-F14C932110E4}"/>
              </a:ext>
            </a:extLst>
          </p:cNvPr>
          <p:cNvSpPr txBox="1"/>
          <p:nvPr/>
        </p:nvSpPr>
        <p:spPr>
          <a:xfrm>
            <a:off x="784959" y="4487879"/>
            <a:ext cx="4572000" cy="73152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rPr>
              <a:t>Don’t focus on you and on what you will cover! </a:t>
            </a:r>
          </a:p>
        </p:txBody>
      </p:sp>
      <p:sp>
        <p:nvSpPr>
          <p:cNvPr id="7" name="Google Shape;1668;p22">
            <a:extLst>
              <a:ext uri="{FF2B5EF4-FFF2-40B4-BE49-F238E27FC236}">
                <a16:creationId xmlns:a16="http://schemas.microsoft.com/office/drawing/2014/main" id="{34EF9CA7-9F0B-7C0B-A88B-5E39FBA14449}"/>
              </a:ext>
            </a:extLst>
          </p:cNvPr>
          <p:cNvSpPr txBox="1"/>
          <p:nvPr/>
        </p:nvSpPr>
        <p:spPr>
          <a:xfrm>
            <a:off x="6719869" y="4477929"/>
            <a:ext cx="4572000" cy="73152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Focus on students and think about what they will be able to do or understand by the end of the lesson or course</a:t>
            </a:r>
          </a:p>
        </p:txBody>
      </p:sp>
    </p:spTree>
    <p:extLst>
      <p:ext uri="{BB962C8B-B14F-4D97-AF65-F5344CB8AC3E}">
        <p14:creationId xmlns:p14="http://schemas.microsoft.com/office/powerpoint/2010/main" val="524121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B441CE-A250-0ED0-DB10-7680405B6D29}"/>
              </a:ext>
            </a:extLst>
          </p:cNvPr>
          <p:cNvSpPr>
            <a:spLocks noGrp="1"/>
          </p:cNvSpPr>
          <p:nvPr>
            <p:ph type="title"/>
          </p:nvPr>
        </p:nvSpPr>
        <p:spPr>
          <a:xfrm>
            <a:off x="838200" y="365125"/>
            <a:ext cx="10862570" cy="700195"/>
          </a:xfrm>
        </p:spPr>
        <p:txBody>
          <a:bodyPr anchor="t">
            <a:normAutofit/>
          </a:bodyPr>
          <a:lstStyle/>
          <a:p>
            <a:r>
              <a:rPr lang="en-US" sz="4000" dirty="0">
                <a:cs typeface="Calibri Light"/>
              </a:rPr>
              <a:t>Mistakes to avoid when writing learning outcomes </a:t>
            </a:r>
            <a:endParaRPr lang="en-US" sz="4000" dirty="0"/>
          </a:p>
        </p:txBody>
      </p:sp>
      <p:sp>
        <p:nvSpPr>
          <p:cNvPr id="21" name="Freeform: Shape 20">
            <a:extLst>
              <a:ext uri="{FF2B5EF4-FFF2-40B4-BE49-F238E27FC236}">
                <a16:creationId xmlns:a16="http://schemas.microsoft.com/office/drawing/2014/main" id="{9F27AEEA-7C29-8515-0A21-33D0A80D6599}"/>
              </a:ext>
            </a:extLst>
          </p:cNvPr>
          <p:cNvSpPr/>
          <p:nvPr/>
        </p:nvSpPr>
        <p:spPr>
          <a:xfrm flipH="1" flipV="1">
            <a:off x="7688913" y="1706094"/>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2" name="Oval 21">
            <a:extLst>
              <a:ext uri="{FF2B5EF4-FFF2-40B4-BE49-F238E27FC236}">
                <a16:creationId xmlns:a16="http://schemas.microsoft.com/office/drawing/2014/main" id="{D5B6CFCA-514A-75E0-C7F3-071858260CC0}"/>
              </a:ext>
            </a:extLst>
          </p:cNvPr>
          <p:cNvSpPr/>
          <p:nvPr/>
        </p:nvSpPr>
        <p:spPr>
          <a:xfrm>
            <a:off x="8654113" y="1248894"/>
            <a:ext cx="914400" cy="914400"/>
          </a:xfrm>
          <a:prstGeom prst="ellipse">
            <a:avLst/>
          </a:prstGeom>
          <a:solidFill>
            <a:srgbClr val="00B05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3" name="Group 22">
            <a:extLst>
              <a:ext uri="{FF2B5EF4-FFF2-40B4-BE49-F238E27FC236}">
                <a16:creationId xmlns:a16="http://schemas.microsoft.com/office/drawing/2014/main" id="{4925F7E6-D3B4-9573-AD01-760F4A9A5882}"/>
              </a:ext>
            </a:extLst>
          </p:cNvPr>
          <p:cNvGrpSpPr/>
          <p:nvPr/>
        </p:nvGrpSpPr>
        <p:grpSpPr>
          <a:xfrm>
            <a:off x="8830981" y="1460803"/>
            <a:ext cx="586063" cy="490581"/>
            <a:chOff x="3896556" y="2485606"/>
            <a:chExt cx="586063" cy="490581"/>
          </a:xfrm>
        </p:grpSpPr>
        <p:sp>
          <p:nvSpPr>
            <p:cNvPr id="25" name="Freeform: Shape 24">
              <a:extLst>
                <a:ext uri="{FF2B5EF4-FFF2-40B4-BE49-F238E27FC236}">
                  <a16:creationId xmlns:a16="http://schemas.microsoft.com/office/drawing/2014/main" id="{F66D890D-74C5-33B6-B205-40FCE62F9B20}"/>
                </a:ext>
              </a:extLst>
            </p:cNvPr>
            <p:cNvSpPr/>
            <p:nvPr/>
          </p:nvSpPr>
          <p:spPr>
            <a:xfrm>
              <a:off x="4097164" y="2485606"/>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7880E7D6-75C1-7656-6780-BEB551CB2C46}"/>
                </a:ext>
              </a:extLst>
            </p:cNvPr>
            <p:cNvSpPr/>
            <p:nvPr/>
          </p:nvSpPr>
          <p:spPr>
            <a:xfrm>
              <a:off x="3896556" y="2660814"/>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7" name="Oval 26">
              <a:extLst>
                <a:ext uri="{FF2B5EF4-FFF2-40B4-BE49-F238E27FC236}">
                  <a16:creationId xmlns:a16="http://schemas.microsoft.com/office/drawing/2014/main" id="{91BFBE55-B1BA-F0E0-F44A-B10CB468EE47}"/>
                </a:ext>
              </a:extLst>
            </p:cNvPr>
            <p:cNvSpPr/>
            <p:nvPr/>
          </p:nvSpPr>
          <p:spPr>
            <a:xfrm>
              <a:off x="3942646" y="2709043"/>
              <a:ext cx="43708" cy="437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TextBox 23">
            <a:extLst>
              <a:ext uri="{FF2B5EF4-FFF2-40B4-BE49-F238E27FC236}">
                <a16:creationId xmlns:a16="http://schemas.microsoft.com/office/drawing/2014/main" id="{C0DD12D7-3FA4-8EC4-7A0B-F7C48678EBD9}"/>
              </a:ext>
            </a:extLst>
          </p:cNvPr>
          <p:cNvSpPr txBox="1"/>
          <p:nvPr/>
        </p:nvSpPr>
        <p:spPr>
          <a:xfrm>
            <a:off x="8332667" y="2404197"/>
            <a:ext cx="1557292" cy="584775"/>
          </a:xfrm>
          <a:prstGeom prst="rect">
            <a:avLst/>
          </a:prstGeom>
          <a:noFill/>
        </p:spPr>
        <p:txBody>
          <a:bodyPr wrap="square" rtlCol="0">
            <a:spAutoFit/>
          </a:bodyPr>
          <a:lstStyle/>
          <a:p>
            <a:pPr algn="ctr"/>
            <a:r>
              <a:rPr lang="en-IN" sz="3200" b="1" dirty="0">
                <a:solidFill>
                  <a:srgbClr val="00B050"/>
                </a:solidFill>
                <a:latin typeface="Arial" panose="020B0604020202020204" pitchFamily="34" charset="0"/>
                <a:cs typeface="Arial" panose="020B0604020202020204" pitchFamily="34" charset="0"/>
              </a:rPr>
              <a:t>DO</a:t>
            </a:r>
          </a:p>
        </p:txBody>
      </p:sp>
      <p:grpSp>
        <p:nvGrpSpPr>
          <p:cNvPr id="5" name="Group 4">
            <a:extLst>
              <a:ext uri="{FF2B5EF4-FFF2-40B4-BE49-F238E27FC236}">
                <a16:creationId xmlns:a16="http://schemas.microsoft.com/office/drawing/2014/main" id="{384E5A97-07C1-9C54-9145-F097E9F75874}"/>
              </a:ext>
            </a:extLst>
          </p:cNvPr>
          <p:cNvGrpSpPr/>
          <p:nvPr/>
        </p:nvGrpSpPr>
        <p:grpSpPr>
          <a:xfrm>
            <a:off x="1713770" y="1248894"/>
            <a:ext cx="2844801" cy="2546657"/>
            <a:chOff x="7273479" y="2273697"/>
            <a:chExt cx="2844801" cy="2546657"/>
          </a:xfrm>
        </p:grpSpPr>
        <p:sp>
          <p:nvSpPr>
            <p:cNvPr id="10" name="Freeform: Shape 9">
              <a:extLst>
                <a:ext uri="{FF2B5EF4-FFF2-40B4-BE49-F238E27FC236}">
                  <a16:creationId xmlns:a16="http://schemas.microsoft.com/office/drawing/2014/main" id="{4069CB0D-18F1-FB41-3869-6465199C50F1}"/>
                </a:ext>
              </a:extLst>
            </p:cNvPr>
            <p:cNvSpPr/>
            <p:nvPr/>
          </p:nvSpPr>
          <p:spPr>
            <a:xfrm flipH="1" flipV="1">
              <a:off x="7273479" y="2730897"/>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2" name="Oval 11">
              <a:extLst>
                <a:ext uri="{FF2B5EF4-FFF2-40B4-BE49-F238E27FC236}">
                  <a16:creationId xmlns:a16="http://schemas.microsoft.com/office/drawing/2014/main" id="{9C354A37-F70C-E5E9-1E4F-A302A11A3450}"/>
                </a:ext>
              </a:extLst>
            </p:cNvPr>
            <p:cNvSpPr/>
            <p:nvPr/>
          </p:nvSpPr>
          <p:spPr>
            <a:xfrm>
              <a:off x="8238679" y="2273697"/>
              <a:ext cx="914400" cy="914400"/>
            </a:xfrm>
            <a:prstGeom prst="ellipse">
              <a:avLst/>
            </a:prstGeom>
            <a:solidFill>
              <a:srgbClr val="C0000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 name="Group 13">
              <a:extLst>
                <a:ext uri="{FF2B5EF4-FFF2-40B4-BE49-F238E27FC236}">
                  <a16:creationId xmlns:a16="http://schemas.microsoft.com/office/drawing/2014/main" id="{01078115-ED4B-4B55-6F7A-2D4850A86C32}"/>
                </a:ext>
              </a:extLst>
            </p:cNvPr>
            <p:cNvGrpSpPr/>
            <p:nvPr/>
          </p:nvGrpSpPr>
          <p:grpSpPr>
            <a:xfrm>
              <a:off x="8415547" y="2485606"/>
              <a:ext cx="586063" cy="490581"/>
              <a:chOff x="8415547" y="2485608"/>
              <a:chExt cx="586063" cy="490581"/>
            </a:xfrm>
          </p:grpSpPr>
          <p:sp>
            <p:nvSpPr>
              <p:cNvPr id="17" name="Freeform: Shape 16">
                <a:extLst>
                  <a:ext uri="{FF2B5EF4-FFF2-40B4-BE49-F238E27FC236}">
                    <a16:creationId xmlns:a16="http://schemas.microsoft.com/office/drawing/2014/main" id="{D9181043-A942-AECC-9B5F-3D269F427570}"/>
                  </a:ext>
                </a:extLst>
              </p:cNvPr>
              <p:cNvSpPr/>
              <p:nvPr/>
            </p:nvSpPr>
            <p:spPr>
              <a:xfrm rot="10800000" flipH="1">
                <a:off x="8616155" y="2485608"/>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C74B1C62-CC7A-8F67-0AE9-B9479B39A47A}"/>
                  </a:ext>
                </a:extLst>
              </p:cNvPr>
              <p:cNvSpPr/>
              <p:nvPr/>
            </p:nvSpPr>
            <p:spPr>
              <a:xfrm rot="10800000" flipH="1">
                <a:off x="8415547" y="2506633"/>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0" name="Oval 19">
                <a:extLst>
                  <a:ext uri="{FF2B5EF4-FFF2-40B4-BE49-F238E27FC236}">
                    <a16:creationId xmlns:a16="http://schemas.microsoft.com/office/drawing/2014/main" id="{6E851E5F-44E1-31BC-47EB-2F991078BC89}"/>
                  </a:ext>
                </a:extLst>
              </p:cNvPr>
              <p:cNvSpPr/>
              <p:nvPr/>
            </p:nvSpPr>
            <p:spPr>
              <a:xfrm>
                <a:off x="8459939" y="2709043"/>
                <a:ext cx="43708" cy="43708"/>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 name="TextBox 15">
              <a:extLst>
                <a:ext uri="{FF2B5EF4-FFF2-40B4-BE49-F238E27FC236}">
                  <a16:creationId xmlns:a16="http://schemas.microsoft.com/office/drawing/2014/main" id="{DA3B7213-3C1F-8BD5-C4AF-20810C7A56E5}"/>
                </a:ext>
              </a:extLst>
            </p:cNvPr>
            <p:cNvSpPr txBox="1"/>
            <p:nvPr/>
          </p:nvSpPr>
          <p:spPr>
            <a:xfrm>
              <a:off x="7917233" y="3429000"/>
              <a:ext cx="1557292" cy="584775"/>
            </a:xfrm>
            <a:prstGeom prst="rect">
              <a:avLst/>
            </a:prstGeom>
            <a:noFill/>
          </p:spPr>
          <p:txBody>
            <a:bodyPr wrap="square" rtlCol="0">
              <a:spAutoFit/>
            </a:bodyPr>
            <a:lstStyle/>
            <a:p>
              <a:pPr algn="ctr"/>
              <a:r>
                <a:rPr lang="en-IN" sz="3200" b="1" dirty="0">
                  <a:solidFill>
                    <a:srgbClr val="C00000"/>
                  </a:solidFill>
                  <a:latin typeface="Arial" panose="020B0604020202020204" pitchFamily="34" charset="0"/>
                  <a:cs typeface="Arial" panose="020B0604020202020204" pitchFamily="34" charset="0"/>
                </a:rPr>
                <a:t>DON’T</a:t>
              </a:r>
            </a:p>
          </p:txBody>
        </p:sp>
      </p:grpSp>
      <p:sp>
        <p:nvSpPr>
          <p:cNvPr id="6" name="Google Shape;1668;p22">
            <a:extLst>
              <a:ext uri="{FF2B5EF4-FFF2-40B4-BE49-F238E27FC236}">
                <a16:creationId xmlns:a16="http://schemas.microsoft.com/office/drawing/2014/main" id="{6F44182C-4FA2-B19F-5FAC-F14C932110E4}"/>
              </a:ext>
            </a:extLst>
          </p:cNvPr>
          <p:cNvSpPr txBox="1"/>
          <p:nvPr/>
        </p:nvSpPr>
        <p:spPr>
          <a:xfrm>
            <a:off x="770445" y="4252751"/>
            <a:ext cx="4572000" cy="745692"/>
          </a:xfrm>
          <a:prstGeom prst="rect">
            <a:avLst/>
          </a:prstGeom>
          <a:noFill/>
          <a:ln>
            <a:noFill/>
          </a:ln>
        </p:spPr>
        <p:txBody>
          <a:bodyPr spcFirstLastPara="1" wrap="square" lIns="0" tIns="0" rIns="0" bIns="0" anchor="t" anchorCtr="0">
            <a:noAutofit/>
          </a:bodyPr>
          <a:lstStyle/>
          <a:p>
            <a:pPr algn="ctr">
              <a:defRPr/>
            </a:pPr>
            <a:r>
              <a:rPr lang="en-US" sz="2400" dirty="0"/>
              <a:t>Avoid “forbidden” vague verbs such as: understand, appreciate, learn, gain insight, know, become acquainted with, realize, recognize, internalize, believe. etc.!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Google Shape;1668;p22">
            <a:extLst>
              <a:ext uri="{FF2B5EF4-FFF2-40B4-BE49-F238E27FC236}">
                <a16:creationId xmlns:a16="http://schemas.microsoft.com/office/drawing/2014/main" id="{34EF9CA7-9F0B-7C0B-A88B-5E39FBA14449}"/>
              </a:ext>
            </a:extLst>
          </p:cNvPr>
          <p:cNvSpPr txBox="1"/>
          <p:nvPr/>
        </p:nvSpPr>
        <p:spPr>
          <a:xfrm>
            <a:off x="6745589" y="4252751"/>
            <a:ext cx="4572000" cy="745692"/>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Use more specific and measurable verbs that indicate a concrete action or outcome such as "write," "solve," or "interpret,“, </a:t>
            </a:r>
            <a:r>
              <a:rPr lang="en-US" sz="2400" dirty="0" err="1"/>
              <a:t>etc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700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B441CE-A250-0ED0-DB10-7680405B6D29}"/>
              </a:ext>
            </a:extLst>
          </p:cNvPr>
          <p:cNvSpPr>
            <a:spLocks noGrp="1"/>
          </p:cNvSpPr>
          <p:nvPr>
            <p:ph type="title"/>
          </p:nvPr>
        </p:nvSpPr>
        <p:spPr>
          <a:xfrm>
            <a:off x="838200" y="365125"/>
            <a:ext cx="10862570" cy="700195"/>
          </a:xfrm>
        </p:spPr>
        <p:txBody>
          <a:bodyPr anchor="t">
            <a:normAutofit/>
          </a:bodyPr>
          <a:lstStyle/>
          <a:p>
            <a:r>
              <a:rPr lang="en-US" sz="4000" dirty="0">
                <a:cs typeface="Calibri Light"/>
              </a:rPr>
              <a:t>Mistakes to avoid when writing learning outcomes </a:t>
            </a:r>
            <a:endParaRPr lang="en-US" sz="4000" dirty="0"/>
          </a:p>
        </p:txBody>
      </p:sp>
      <p:sp>
        <p:nvSpPr>
          <p:cNvPr id="21" name="Freeform: Shape 20">
            <a:extLst>
              <a:ext uri="{FF2B5EF4-FFF2-40B4-BE49-F238E27FC236}">
                <a16:creationId xmlns:a16="http://schemas.microsoft.com/office/drawing/2014/main" id="{9F27AEEA-7C29-8515-0A21-33D0A80D6599}"/>
              </a:ext>
            </a:extLst>
          </p:cNvPr>
          <p:cNvSpPr/>
          <p:nvPr/>
        </p:nvSpPr>
        <p:spPr>
          <a:xfrm flipH="1" flipV="1">
            <a:off x="7688913" y="1706094"/>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2" name="Oval 21">
            <a:extLst>
              <a:ext uri="{FF2B5EF4-FFF2-40B4-BE49-F238E27FC236}">
                <a16:creationId xmlns:a16="http://schemas.microsoft.com/office/drawing/2014/main" id="{D5B6CFCA-514A-75E0-C7F3-071858260CC0}"/>
              </a:ext>
            </a:extLst>
          </p:cNvPr>
          <p:cNvSpPr/>
          <p:nvPr/>
        </p:nvSpPr>
        <p:spPr>
          <a:xfrm>
            <a:off x="8654113" y="1248894"/>
            <a:ext cx="914400" cy="914400"/>
          </a:xfrm>
          <a:prstGeom prst="ellipse">
            <a:avLst/>
          </a:prstGeom>
          <a:solidFill>
            <a:srgbClr val="00B05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3" name="Group 22">
            <a:extLst>
              <a:ext uri="{FF2B5EF4-FFF2-40B4-BE49-F238E27FC236}">
                <a16:creationId xmlns:a16="http://schemas.microsoft.com/office/drawing/2014/main" id="{4925F7E6-D3B4-9573-AD01-760F4A9A5882}"/>
              </a:ext>
            </a:extLst>
          </p:cNvPr>
          <p:cNvGrpSpPr/>
          <p:nvPr/>
        </p:nvGrpSpPr>
        <p:grpSpPr>
          <a:xfrm>
            <a:off x="8830981" y="1460803"/>
            <a:ext cx="586063" cy="490581"/>
            <a:chOff x="3896556" y="2485606"/>
            <a:chExt cx="586063" cy="490581"/>
          </a:xfrm>
        </p:grpSpPr>
        <p:sp>
          <p:nvSpPr>
            <p:cNvPr id="25" name="Freeform: Shape 24">
              <a:extLst>
                <a:ext uri="{FF2B5EF4-FFF2-40B4-BE49-F238E27FC236}">
                  <a16:creationId xmlns:a16="http://schemas.microsoft.com/office/drawing/2014/main" id="{F66D890D-74C5-33B6-B205-40FCE62F9B20}"/>
                </a:ext>
              </a:extLst>
            </p:cNvPr>
            <p:cNvSpPr/>
            <p:nvPr/>
          </p:nvSpPr>
          <p:spPr>
            <a:xfrm>
              <a:off x="4097164" y="2485606"/>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7880E7D6-75C1-7656-6780-BEB551CB2C46}"/>
                </a:ext>
              </a:extLst>
            </p:cNvPr>
            <p:cNvSpPr/>
            <p:nvPr/>
          </p:nvSpPr>
          <p:spPr>
            <a:xfrm>
              <a:off x="3896556" y="2660814"/>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7" name="Oval 26">
              <a:extLst>
                <a:ext uri="{FF2B5EF4-FFF2-40B4-BE49-F238E27FC236}">
                  <a16:creationId xmlns:a16="http://schemas.microsoft.com/office/drawing/2014/main" id="{91BFBE55-B1BA-F0E0-F44A-B10CB468EE47}"/>
                </a:ext>
              </a:extLst>
            </p:cNvPr>
            <p:cNvSpPr/>
            <p:nvPr/>
          </p:nvSpPr>
          <p:spPr>
            <a:xfrm>
              <a:off x="3942646" y="2709043"/>
              <a:ext cx="43708" cy="437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TextBox 23">
            <a:extLst>
              <a:ext uri="{FF2B5EF4-FFF2-40B4-BE49-F238E27FC236}">
                <a16:creationId xmlns:a16="http://schemas.microsoft.com/office/drawing/2014/main" id="{C0DD12D7-3FA4-8EC4-7A0B-F7C48678EBD9}"/>
              </a:ext>
            </a:extLst>
          </p:cNvPr>
          <p:cNvSpPr txBox="1"/>
          <p:nvPr/>
        </p:nvSpPr>
        <p:spPr>
          <a:xfrm>
            <a:off x="8332667" y="2404197"/>
            <a:ext cx="1557292" cy="584775"/>
          </a:xfrm>
          <a:prstGeom prst="rect">
            <a:avLst/>
          </a:prstGeom>
          <a:noFill/>
        </p:spPr>
        <p:txBody>
          <a:bodyPr wrap="square" rtlCol="0">
            <a:spAutoFit/>
          </a:bodyPr>
          <a:lstStyle/>
          <a:p>
            <a:pPr algn="ctr"/>
            <a:r>
              <a:rPr lang="en-IN" sz="3200" b="1" dirty="0">
                <a:solidFill>
                  <a:srgbClr val="00B050"/>
                </a:solidFill>
                <a:latin typeface="Arial" panose="020B0604020202020204" pitchFamily="34" charset="0"/>
                <a:cs typeface="Arial" panose="020B0604020202020204" pitchFamily="34" charset="0"/>
              </a:rPr>
              <a:t>DO</a:t>
            </a:r>
          </a:p>
        </p:txBody>
      </p:sp>
      <p:grpSp>
        <p:nvGrpSpPr>
          <p:cNvPr id="5" name="Group 4">
            <a:extLst>
              <a:ext uri="{FF2B5EF4-FFF2-40B4-BE49-F238E27FC236}">
                <a16:creationId xmlns:a16="http://schemas.microsoft.com/office/drawing/2014/main" id="{384E5A97-07C1-9C54-9145-F097E9F75874}"/>
              </a:ext>
            </a:extLst>
          </p:cNvPr>
          <p:cNvGrpSpPr/>
          <p:nvPr/>
        </p:nvGrpSpPr>
        <p:grpSpPr>
          <a:xfrm>
            <a:off x="1713770" y="1248894"/>
            <a:ext cx="2844801" cy="2546657"/>
            <a:chOff x="7273479" y="2273697"/>
            <a:chExt cx="2844801" cy="2546657"/>
          </a:xfrm>
        </p:grpSpPr>
        <p:sp>
          <p:nvSpPr>
            <p:cNvPr id="10" name="Freeform: Shape 9">
              <a:extLst>
                <a:ext uri="{FF2B5EF4-FFF2-40B4-BE49-F238E27FC236}">
                  <a16:creationId xmlns:a16="http://schemas.microsoft.com/office/drawing/2014/main" id="{4069CB0D-18F1-FB41-3869-6465199C50F1}"/>
                </a:ext>
              </a:extLst>
            </p:cNvPr>
            <p:cNvSpPr/>
            <p:nvPr/>
          </p:nvSpPr>
          <p:spPr>
            <a:xfrm flipH="1" flipV="1">
              <a:off x="7273479" y="2730897"/>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2" name="Oval 11">
              <a:extLst>
                <a:ext uri="{FF2B5EF4-FFF2-40B4-BE49-F238E27FC236}">
                  <a16:creationId xmlns:a16="http://schemas.microsoft.com/office/drawing/2014/main" id="{9C354A37-F70C-E5E9-1E4F-A302A11A3450}"/>
                </a:ext>
              </a:extLst>
            </p:cNvPr>
            <p:cNvSpPr/>
            <p:nvPr/>
          </p:nvSpPr>
          <p:spPr>
            <a:xfrm>
              <a:off x="8238679" y="2273697"/>
              <a:ext cx="914400" cy="914400"/>
            </a:xfrm>
            <a:prstGeom prst="ellipse">
              <a:avLst/>
            </a:prstGeom>
            <a:solidFill>
              <a:srgbClr val="C0000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 name="Group 13">
              <a:extLst>
                <a:ext uri="{FF2B5EF4-FFF2-40B4-BE49-F238E27FC236}">
                  <a16:creationId xmlns:a16="http://schemas.microsoft.com/office/drawing/2014/main" id="{01078115-ED4B-4B55-6F7A-2D4850A86C32}"/>
                </a:ext>
              </a:extLst>
            </p:cNvPr>
            <p:cNvGrpSpPr/>
            <p:nvPr/>
          </p:nvGrpSpPr>
          <p:grpSpPr>
            <a:xfrm>
              <a:off x="8415547" y="2485606"/>
              <a:ext cx="586063" cy="490581"/>
              <a:chOff x="8415547" y="2485608"/>
              <a:chExt cx="586063" cy="490581"/>
            </a:xfrm>
          </p:grpSpPr>
          <p:sp>
            <p:nvSpPr>
              <p:cNvPr id="17" name="Freeform: Shape 16">
                <a:extLst>
                  <a:ext uri="{FF2B5EF4-FFF2-40B4-BE49-F238E27FC236}">
                    <a16:creationId xmlns:a16="http://schemas.microsoft.com/office/drawing/2014/main" id="{D9181043-A942-AECC-9B5F-3D269F427570}"/>
                  </a:ext>
                </a:extLst>
              </p:cNvPr>
              <p:cNvSpPr/>
              <p:nvPr/>
            </p:nvSpPr>
            <p:spPr>
              <a:xfrm rot="10800000" flipH="1">
                <a:off x="8616155" y="2485608"/>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C74B1C62-CC7A-8F67-0AE9-B9479B39A47A}"/>
                  </a:ext>
                </a:extLst>
              </p:cNvPr>
              <p:cNvSpPr/>
              <p:nvPr/>
            </p:nvSpPr>
            <p:spPr>
              <a:xfrm rot="10800000" flipH="1">
                <a:off x="8415547" y="2506633"/>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0" name="Oval 19">
                <a:extLst>
                  <a:ext uri="{FF2B5EF4-FFF2-40B4-BE49-F238E27FC236}">
                    <a16:creationId xmlns:a16="http://schemas.microsoft.com/office/drawing/2014/main" id="{6E851E5F-44E1-31BC-47EB-2F991078BC89}"/>
                  </a:ext>
                </a:extLst>
              </p:cNvPr>
              <p:cNvSpPr/>
              <p:nvPr/>
            </p:nvSpPr>
            <p:spPr>
              <a:xfrm>
                <a:off x="8459939" y="2709043"/>
                <a:ext cx="43708" cy="43708"/>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 name="TextBox 15">
              <a:extLst>
                <a:ext uri="{FF2B5EF4-FFF2-40B4-BE49-F238E27FC236}">
                  <a16:creationId xmlns:a16="http://schemas.microsoft.com/office/drawing/2014/main" id="{DA3B7213-3C1F-8BD5-C4AF-20810C7A56E5}"/>
                </a:ext>
              </a:extLst>
            </p:cNvPr>
            <p:cNvSpPr txBox="1"/>
            <p:nvPr/>
          </p:nvSpPr>
          <p:spPr>
            <a:xfrm>
              <a:off x="7917233" y="3429000"/>
              <a:ext cx="1557292" cy="584775"/>
            </a:xfrm>
            <a:prstGeom prst="rect">
              <a:avLst/>
            </a:prstGeom>
            <a:noFill/>
          </p:spPr>
          <p:txBody>
            <a:bodyPr wrap="square" rtlCol="0">
              <a:spAutoFit/>
            </a:bodyPr>
            <a:lstStyle/>
            <a:p>
              <a:pPr algn="ctr"/>
              <a:r>
                <a:rPr lang="en-IN" sz="3200" b="1" dirty="0">
                  <a:solidFill>
                    <a:srgbClr val="C00000"/>
                  </a:solidFill>
                  <a:latin typeface="Arial" panose="020B0604020202020204" pitchFamily="34" charset="0"/>
                  <a:cs typeface="Arial" panose="020B0604020202020204" pitchFamily="34" charset="0"/>
                </a:rPr>
                <a:t>DON’T</a:t>
              </a:r>
            </a:p>
          </p:txBody>
        </p:sp>
      </p:grpSp>
      <p:sp>
        <p:nvSpPr>
          <p:cNvPr id="6" name="Google Shape;1668;p22">
            <a:extLst>
              <a:ext uri="{FF2B5EF4-FFF2-40B4-BE49-F238E27FC236}">
                <a16:creationId xmlns:a16="http://schemas.microsoft.com/office/drawing/2014/main" id="{6F44182C-4FA2-B19F-5FAC-F14C932110E4}"/>
              </a:ext>
            </a:extLst>
          </p:cNvPr>
          <p:cNvSpPr txBox="1"/>
          <p:nvPr/>
        </p:nvSpPr>
        <p:spPr>
          <a:xfrm>
            <a:off x="601709" y="4237057"/>
            <a:ext cx="4572000" cy="745692"/>
          </a:xfrm>
          <a:prstGeom prst="rect">
            <a:avLst/>
          </a:prstGeom>
          <a:noFill/>
          <a:ln>
            <a:noFill/>
          </a:ln>
        </p:spPr>
        <p:txBody>
          <a:bodyPr spcFirstLastPara="1" wrap="square" lIns="0" tIns="0" rIns="0" bIns="0" anchor="t" anchorCtr="0">
            <a:noAutofit/>
          </a:bodyPr>
          <a:lstStyle/>
          <a:p>
            <a:pPr algn="ctr">
              <a:defRPr/>
            </a:pPr>
            <a:r>
              <a:rPr lang="en-US" sz="2400" dirty="0"/>
              <a:t>Avoid "</a:t>
            </a:r>
            <a:r>
              <a:rPr lang="en-US" sz="2400" dirty="0" err="1"/>
              <a:t>Elementitis</a:t>
            </a:r>
            <a:r>
              <a:rPr lang="en-US" sz="2400" dirty="0"/>
              <a:t>" – listing the topics or elements covered in the course, without providing any context or understanding of how these topics are connected or how students can use this knowledge.</a:t>
            </a:r>
          </a:p>
        </p:txBody>
      </p:sp>
      <p:sp>
        <p:nvSpPr>
          <p:cNvPr id="7" name="Google Shape;1668;p22">
            <a:extLst>
              <a:ext uri="{FF2B5EF4-FFF2-40B4-BE49-F238E27FC236}">
                <a16:creationId xmlns:a16="http://schemas.microsoft.com/office/drawing/2014/main" id="{34EF9CA7-9F0B-7C0B-A88B-5E39FBA14449}"/>
              </a:ext>
            </a:extLst>
          </p:cNvPr>
          <p:cNvSpPr txBox="1"/>
          <p:nvPr/>
        </p:nvSpPr>
        <p:spPr>
          <a:xfrm>
            <a:off x="6711161" y="4237057"/>
            <a:ext cx="4572000" cy="745692"/>
          </a:xfrm>
          <a:prstGeom prst="rect">
            <a:avLst/>
          </a:prstGeom>
          <a:noFill/>
          <a:ln>
            <a:noFill/>
          </a:ln>
        </p:spPr>
        <p:txBody>
          <a:bodyPr spcFirstLastPara="1" wrap="square" lIns="0" tIns="0" rIns="0" bIns="0" anchor="t" anchorCtr="0">
            <a:noAutofit/>
          </a:bodyPr>
          <a:lstStyle/>
          <a:p>
            <a:pPr algn="ctr">
              <a:defRPr/>
            </a:pPr>
            <a:r>
              <a:rPr lang="en-US" sz="2400" dirty="0"/>
              <a:t>Create focused and connected learning outcomes using action verbs to describe specific skills or knowledge, while showing how they contribute to achieving the overall course goals. </a:t>
            </a:r>
          </a:p>
        </p:txBody>
      </p:sp>
    </p:spTree>
    <p:extLst>
      <p:ext uri="{BB962C8B-B14F-4D97-AF65-F5344CB8AC3E}">
        <p14:creationId xmlns:p14="http://schemas.microsoft.com/office/powerpoint/2010/main" val="208098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2E1FCE1-A57F-E978-AB7D-B89BCF2FC835}"/>
              </a:ext>
            </a:extLst>
          </p:cNvPr>
          <p:cNvSpPr/>
          <p:nvPr/>
        </p:nvSpPr>
        <p:spPr>
          <a:xfrm>
            <a:off x="466922" y="1501502"/>
            <a:ext cx="11338560" cy="5016030"/>
          </a:xfrm>
          <a:prstGeom prst="rect">
            <a:avLst/>
          </a:prstGeom>
          <a:solidFill>
            <a:srgbClr val="E4F0F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78C66A4-498E-7930-7512-65E2250BD714}"/>
              </a:ext>
            </a:extLst>
          </p:cNvPr>
          <p:cNvSpPr txBox="1"/>
          <p:nvPr/>
        </p:nvSpPr>
        <p:spPr>
          <a:xfrm>
            <a:off x="632284" y="1680572"/>
            <a:ext cx="10607040" cy="830997"/>
          </a:xfrm>
          <a:prstGeom prst="rect">
            <a:avLst/>
          </a:prstGeom>
          <a:noFill/>
        </p:spPr>
        <p:txBody>
          <a:bodyPr wrap="square">
            <a:spAutoFit/>
          </a:bodyPr>
          <a:lstStyle/>
          <a:p>
            <a:r>
              <a:rPr lang="en-US" sz="2400" dirty="0">
                <a:latin typeface="Arial" panose="020B0604020202020204" pitchFamily="34" charset="0"/>
                <a:ea typeface="+mj-lt"/>
                <a:cs typeface="Arial" panose="020B0604020202020204" pitchFamily="34" charset="0"/>
              </a:rPr>
              <a:t>What challenges do you typically experience when writing course outcomes and learning objectives? (Check all that apply.)</a:t>
            </a:r>
            <a:endParaRPr lang="en-US" sz="2400" dirty="0"/>
          </a:p>
        </p:txBody>
      </p:sp>
      <p:sp>
        <p:nvSpPr>
          <p:cNvPr id="22" name="Rectangle: Rounded Corners 21">
            <a:extLst>
              <a:ext uri="{FF2B5EF4-FFF2-40B4-BE49-F238E27FC236}">
                <a16:creationId xmlns:a16="http://schemas.microsoft.com/office/drawing/2014/main" id="{B300AC25-315A-6C46-D7CB-09E9A7ABA859}"/>
              </a:ext>
            </a:extLst>
          </p:cNvPr>
          <p:cNvSpPr/>
          <p:nvPr/>
        </p:nvSpPr>
        <p:spPr>
          <a:xfrm>
            <a:off x="933862" y="2675745"/>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6F695CDF-E365-63D5-9E56-F15935E5403C}"/>
              </a:ext>
            </a:extLst>
          </p:cNvPr>
          <p:cNvSpPr/>
          <p:nvPr/>
        </p:nvSpPr>
        <p:spPr>
          <a:xfrm>
            <a:off x="933862" y="3311160"/>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AE5ADE4-20CC-876C-9E5C-5266CC5471D7}"/>
              </a:ext>
            </a:extLst>
          </p:cNvPr>
          <p:cNvSpPr/>
          <p:nvPr/>
        </p:nvSpPr>
        <p:spPr>
          <a:xfrm>
            <a:off x="933862" y="3946575"/>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BE71A9F-588C-5B9A-3E36-AD826969BDAC}"/>
              </a:ext>
            </a:extLst>
          </p:cNvPr>
          <p:cNvSpPr/>
          <p:nvPr/>
        </p:nvSpPr>
        <p:spPr>
          <a:xfrm>
            <a:off x="933862" y="4581990"/>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CF5D780F-2DDA-123C-BF95-D67F83DBCF6A}"/>
              </a:ext>
            </a:extLst>
          </p:cNvPr>
          <p:cNvSpPr/>
          <p:nvPr/>
        </p:nvSpPr>
        <p:spPr>
          <a:xfrm>
            <a:off x="933862" y="5217405"/>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904380A-ADFE-5B5E-55C8-4BDFC07790F6}"/>
              </a:ext>
            </a:extLst>
          </p:cNvPr>
          <p:cNvSpPr/>
          <p:nvPr/>
        </p:nvSpPr>
        <p:spPr>
          <a:xfrm>
            <a:off x="933862" y="5852822"/>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A037BD6-7350-3EFA-39A7-FC2B4DA2DA47}"/>
              </a:ext>
            </a:extLst>
          </p:cNvPr>
          <p:cNvSpPr txBox="1"/>
          <p:nvPr/>
        </p:nvSpPr>
        <p:spPr>
          <a:xfrm>
            <a:off x="1332679" y="2675107"/>
            <a:ext cx="8599251" cy="400110"/>
          </a:xfrm>
          <a:prstGeom prst="rect">
            <a:avLst/>
          </a:prstGeom>
          <a:noFill/>
        </p:spPr>
        <p:txBody>
          <a:bodyPr wrap="square" rtlCol="0">
            <a:spAutoFit/>
          </a:bodyPr>
          <a:lstStyle/>
          <a:p>
            <a:r>
              <a:rPr lang="en-US" sz="2000" dirty="0">
                <a:latin typeface="Arial" panose="020B0604020202020204" pitchFamily="34" charset="0"/>
                <a:ea typeface="+mn-lt"/>
                <a:cs typeface="Arial" panose="020B0604020202020204" pitchFamily="34" charset="0"/>
              </a:rPr>
              <a:t>I am given course outcomes that I am not allowed to change.</a:t>
            </a:r>
            <a:endParaRPr lang="en-US" sz="2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985D408-57E9-7225-A86B-2C6DA37C52C2}"/>
              </a:ext>
            </a:extLst>
          </p:cNvPr>
          <p:cNvSpPr txBox="1"/>
          <p:nvPr/>
        </p:nvSpPr>
        <p:spPr>
          <a:xfrm>
            <a:off x="1332679" y="3305682"/>
            <a:ext cx="10549651" cy="400110"/>
          </a:xfrm>
          <a:prstGeom prst="rect">
            <a:avLst/>
          </a:prstGeom>
          <a:noFill/>
        </p:spPr>
        <p:txBody>
          <a:bodyPr wrap="square">
            <a:spAutoFit/>
          </a:bodyPr>
          <a:lstStyle/>
          <a:p>
            <a:r>
              <a:rPr lang="en-US" sz="2000" dirty="0">
                <a:latin typeface="Arial" panose="020B0604020202020204" pitchFamily="34" charset="0"/>
                <a:ea typeface="+mn-lt"/>
                <a:cs typeface="Arial" panose="020B0604020202020204" pitchFamily="34" charset="0"/>
              </a:rPr>
              <a:t>My course has a long list of course outcomes, and I find it challenging to address them all.</a:t>
            </a:r>
            <a:endParaRPr lang="en-US" sz="20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4ACDD77-0B17-524C-ED25-BC53D227633F}"/>
              </a:ext>
            </a:extLst>
          </p:cNvPr>
          <p:cNvSpPr txBox="1"/>
          <p:nvPr/>
        </p:nvSpPr>
        <p:spPr>
          <a:xfrm>
            <a:off x="1332679" y="3934654"/>
            <a:ext cx="10058400" cy="400110"/>
          </a:xfrm>
          <a:prstGeom prst="rect">
            <a:avLst/>
          </a:prstGeom>
          <a:noFill/>
        </p:spPr>
        <p:txBody>
          <a:bodyPr wrap="square" rtlCol="0">
            <a:spAutoFit/>
          </a:bodyPr>
          <a:lstStyle/>
          <a:p>
            <a:r>
              <a:rPr lang="en-US" sz="2000" dirty="0">
                <a:latin typeface="Arial" panose="020B0604020202020204" pitchFamily="34" charset="0"/>
                <a:ea typeface="+mn-lt"/>
                <a:cs typeface="Arial" panose="020B0604020202020204" pitchFamily="34" charset="0"/>
              </a:rPr>
              <a:t>My current course outcomes are very broad or vague.</a:t>
            </a:r>
            <a:endParaRPr lang="en-US" sz="20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0A5F187-1B9C-B5F6-35F9-933F149F7882}"/>
              </a:ext>
            </a:extLst>
          </p:cNvPr>
          <p:cNvSpPr txBox="1"/>
          <p:nvPr/>
        </p:nvSpPr>
        <p:spPr>
          <a:xfrm>
            <a:off x="1332679" y="4592304"/>
            <a:ext cx="9931940" cy="400110"/>
          </a:xfrm>
          <a:prstGeom prst="rect">
            <a:avLst/>
          </a:prstGeom>
          <a:noFill/>
        </p:spPr>
        <p:txBody>
          <a:bodyPr wrap="square" rtlCol="0">
            <a:spAutoFit/>
          </a:bodyPr>
          <a:lstStyle/>
          <a:p>
            <a:r>
              <a:rPr lang="en-US" sz="2000" dirty="0">
                <a:latin typeface="Arial" panose="020B0604020202020204" pitchFamily="34" charset="0"/>
                <a:ea typeface="+mn-lt"/>
                <a:cs typeface="Arial" panose="020B0604020202020204" pitchFamily="34" charset="0"/>
              </a:rPr>
              <a:t>I have to create or revise my course outcomes, and I’m not sure where to begin.</a:t>
            </a:r>
            <a:endParaRPr lang="en-US" sz="20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55ABB7A-C677-6C95-BEF5-7B649A6623A6}"/>
              </a:ext>
            </a:extLst>
          </p:cNvPr>
          <p:cNvSpPr txBox="1"/>
          <p:nvPr/>
        </p:nvSpPr>
        <p:spPr>
          <a:xfrm>
            <a:off x="1332678" y="5202511"/>
            <a:ext cx="9630389" cy="400110"/>
          </a:xfrm>
          <a:prstGeom prst="rect">
            <a:avLst/>
          </a:prstGeom>
          <a:noFill/>
        </p:spPr>
        <p:txBody>
          <a:bodyPr wrap="square" rtlCol="0">
            <a:spAutoFit/>
          </a:bodyPr>
          <a:lstStyle/>
          <a:p>
            <a:r>
              <a:rPr lang="en-US" sz="2000" dirty="0">
                <a:ea typeface="+mn-lt"/>
                <a:cs typeface="+mn-lt"/>
              </a:rPr>
              <a:t>The assignments and assessments are not closely aligned to my course outcomes.</a:t>
            </a:r>
            <a:endParaRPr lang="en-US" sz="2000" dirty="0"/>
          </a:p>
        </p:txBody>
      </p:sp>
      <p:sp>
        <p:nvSpPr>
          <p:cNvPr id="34" name="TextBox 33">
            <a:extLst>
              <a:ext uri="{FF2B5EF4-FFF2-40B4-BE49-F238E27FC236}">
                <a16:creationId xmlns:a16="http://schemas.microsoft.com/office/drawing/2014/main" id="{6AF64ED2-96D1-BACA-D3ED-AC6131630131}"/>
              </a:ext>
            </a:extLst>
          </p:cNvPr>
          <p:cNvSpPr txBox="1"/>
          <p:nvPr/>
        </p:nvSpPr>
        <p:spPr>
          <a:xfrm>
            <a:off x="1332678" y="5852184"/>
            <a:ext cx="217900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Other</a:t>
            </a:r>
          </a:p>
        </p:txBody>
      </p:sp>
      <p:sp>
        <p:nvSpPr>
          <p:cNvPr id="35" name="Rectangle 34">
            <a:extLst>
              <a:ext uri="{FF2B5EF4-FFF2-40B4-BE49-F238E27FC236}">
                <a16:creationId xmlns:a16="http://schemas.microsoft.com/office/drawing/2014/main" id="{DD808017-3A43-DA28-BC3A-3FA8F1D20460}"/>
              </a:ext>
            </a:extLst>
          </p:cNvPr>
          <p:cNvSpPr/>
          <p:nvPr/>
        </p:nvSpPr>
        <p:spPr>
          <a:xfrm>
            <a:off x="466921" y="232023"/>
            <a:ext cx="11338560" cy="1255379"/>
          </a:xfrm>
          <a:prstGeom prst="rect">
            <a:avLst/>
          </a:prstGeom>
          <a:solidFill>
            <a:srgbClr val="03787C"/>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C1A88C5-F258-F5F2-8962-CD54F9587254}"/>
              </a:ext>
            </a:extLst>
          </p:cNvPr>
          <p:cNvSpPr txBox="1"/>
          <p:nvPr/>
        </p:nvSpPr>
        <p:spPr>
          <a:xfrm>
            <a:off x="622565" y="735115"/>
            <a:ext cx="393484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Polling Question 1</a:t>
            </a:r>
            <a:endParaRPr lang="en-US" sz="2800" b="1" dirty="0">
              <a:solidFill>
                <a:schemeClr val="bg1"/>
              </a:solidFill>
            </a:endParaRPr>
          </a:p>
        </p:txBody>
      </p:sp>
      <p:pic>
        <p:nvPicPr>
          <p:cNvPr id="41" name="Picture 40" descr="Qr code&#10;&#10;Description automatically generated">
            <a:extLst>
              <a:ext uri="{FF2B5EF4-FFF2-40B4-BE49-F238E27FC236}">
                <a16:creationId xmlns:a16="http://schemas.microsoft.com/office/drawing/2014/main" id="{9E24F32B-7515-562F-A6AE-EB2F4F1849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521989" y="232023"/>
            <a:ext cx="1255379" cy="1255379"/>
          </a:xfrm>
          <a:prstGeom prst="rect">
            <a:avLst/>
          </a:prstGeom>
        </p:spPr>
      </p:pic>
    </p:spTree>
    <p:extLst>
      <p:ext uri="{BB962C8B-B14F-4D97-AF65-F5344CB8AC3E}">
        <p14:creationId xmlns:p14="http://schemas.microsoft.com/office/powerpoint/2010/main" val="4090557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B441CE-A250-0ED0-DB10-7680405B6D29}"/>
              </a:ext>
            </a:extLst>
          </p:cNvPr>
          <p:cNvSpPr>
            <a:spLocks noGrp="1"/>
          </p:cNvSpPr>
          <p:nvPr>
            <p:ph type="title"/>
          </p:nvPr>
        </p:nvSpPr>
        <p:spPr>
          <a:xfrm>
            <a:off x="838200" y="365125"/>
            <a:ext cx="10862570" cy="700195"/>
          </a:xfrm>
        </p:spPr>
        <p:txBody>
          <a:bodyPr anchor="t">
            <a:normAutofit/>
          </a:bodyPr>
          <a:lstStyle/>
          <a:p>
            <a:r>
              <a:rPr lang="en-US" sz="4000" dirty="0">
                <a:cs typeface="Calibri Light"/>
              </a:rPr>
              <a:t>Mistakes to avoid when writing learning outcomes </a:t>
            </a:r>
            <a:endParaRPr lang="en-US" sz="4000" dirty="0"/>
          </a:p>
        </p:txBody>
      </p:sp>
      <p:sp>
        <p:nvSpPr>
          <p:cNvPr id="21" name="Freeform: Shape 20">
            <a:extLst>
              <a:ext uri="{FF2B5EF4-FFF2-40B4-BE49-F238E27FC236}">
                <a16:creationId xmlns:a16="http://schemas.microsoft.com/office/drawing/2014/main" id="{9F27AEEA-7C29-8515-0A21-33D0A80D6599}"/>
              </a:ext>
            </a:extLst>
          </p:cNvPr>
          <p:cNvSpPr/>
          <p:nvPr/>
        </p:nvSpPr>
        <p:spPr>
          <a:xfrm flipH="1" flipV="1">
            <a:off x="7688913" y="1706094"/>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2" name="Oval 21">
            <a:extLst>
              <a:ext uri="{FF2B5EF4-FFF2-40B4-BE49-F238E27FC236}">
                <a16:creationId xmlns:a16="http://schemas.microsoft.com/office/drawing/2014/main" id="{D5B6CFCA-514A-75E0-C7F3-071858260CC0}"/>
              </a:ext>
            </a:extLst>
          </p:cNvPr>
          <p:cNvSpPr/>
          <p:nvPr/>
        </p:nvSpPr>
        <p:spPr>
          <a:xfrm>
            <a:off x="8654113" y="1248894"/>
            <a:ext cx="914400" cy="914400"/>
          </a:xfrm>
          <a:prstGeom prst="ellipse">
            <a:avLst/>
          </a:prstGeom>
          <a:solidFill>
            <a:srgbClr val="00B05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3" name="Group 22">
            <a:extLst>
              <a:ext uri="{FF2B5EF4-FFF2-40B4-BE49-F238E27FC236}">
                <a16:creationId xmlns:a16="http://schemas.microsoft.com/office/drawing/2014/main" id="{4925F7E6-D3B4-9573-AD01-760F4A9A5882}"/>
              </a:ext>
            </a:extLst>
          </p:cNvPr>
          <p:cNvGrpSpPr/>
          <p:nvPr/>
        </p:nvGrpSpPr>
        <p:grpSpPr>
          <a:xfrm>
            <a:off x="8830981" y="1460803"/>
            <a:ext cx="586063" cy="490581"/>
            <a:chOff x="3896556" y="2485606"/>
            <a:chExt cx="586063" cy="490581"/>
          </a:xfrm>
        </p:grpSpPr>
        <p:sp>
          <p:nvSpPr>
            <p:cNvPr id="25" name="Freeform: Shape 24">
              <a:extLst>
                <a:ext uri="{FF2B5EF4-FFF2-40B4-BE49-F238E27FC236}">
                  <a16:creationId xmlns:a16="http://schemas.microsoft.com/office/drawing/2014/main" id="{F66D890D-74C5-33B6-B205-40FCE62F9B20}"/>
                </a:ext>
              </a:extLst>
            </p:cNvPr>
            <p:cNvSpPr/>
            <p:nvPr/>
          </p:nvSpPr>
          <p:spPr>
            <a:xfrm>
              <a:off x="4097164" y="2485606"/>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7880E7D6-75C1-7656-6780-BEB551CB2C46}"/>
                </a:ext>
              </a:extLst>
            </p:cNvPr>
            <p:cNvSpPr/>
            <p:nvPr/>
          </p:nvSpPr>
          <p:spPr>
            <a:xfrm>
              <a:off x="3896556" y="2660814"/>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7" name="Oval 26">
              <a:extLst>
                <a:ext uri="{FF2B5EF4-FFF2-40B4-BE49-F238E27FC236}">
                  <a16:creationId xmlns:a16="http://schemas.microsoft.com/office/drawing/2014/main" id="{91BFBE55-B1BA-F0E0-F44A-B10CB468EE47}"/>
                </a:ext>
              </a:extLst>
            </p:cNvPr>
            <p:cNvSpPr/>
            <p:nvPr/>
          </p:nvSpPr>
          <p:spPr>
            <a:xfrm>
              <a:off x="3942646" y="2709043"/>
              <a:ext cx="43708" cy="437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TextBox 23">
            <a:extLst>
              <a:ext uri="{FF2B5EF4-FFF2-40B4-BE49-F238E27FC236}">
                <a16:creationId xmlns:a16="http://schemas.microsoft.com/office/drawing/2014/main" id="{C0DD12D7-3FA4-8EC4-7A0B-F7C48678EBD9}"/>
              </a:ext>
            </a:extLst>
          </p:cNvPr>
          <p:cNvSpPr txBox="1"/>
          <p:nvPr/>
        </p:nvSpPr>
        <p:spPr>
          <a:xfrm>
            <a:off x="8332667" y="2404197"/>
            <a:ext cx="1557292" cy="584775"/>
          </a:xfrm>
          <a:prstGeom prst="rect">
            <a:avLst/>
          </a:prstGeom>
          <a:noFill/>
        </p:spPr>
        <p:txBody>
          <a:bodyPr wrap="square" rtlCol="0">
            <a:spAutoFit/>
          </a:bodyPr>
          <a:lstStyle/>
          <a:p>
            <a:pPr algn="ctr"/>
            <a:r>
              <a:rPr lang="en-IN" sz="3200" b="1" dirty="0">
                <a:solidFill>
                  <a:srgbClr val="00B050"/>
                </a:solidFill>
                <a:latin typeface="Arial" panose="020B0604020202020204" pitchFamily="34" charset="0"/>
                <a:cs typeface="Arial" panose="020B0604020202020204" pitchFamily="34" charset="0"/>
              </a:rPr>
              <a:t>DO</a:t>
            </a:r>
          </a:p>
        </p:txBody>
      </p:sp>
      <p:grpSp>
        <p:nvGrpSpPr>
          <p:cNvPr id="5" name="Group 4">
            <a:extLst>
              <a:ext uri="{FF2B5EF4-FFF2-40B4-BE49-F238E27FC236}">
                <a16:creationId xmlns:a16="http://schemas.microsoft.com/office/drawing/2014/main" id="{384E5A97-07C1-9C54-9145-F097E9F75874}"/>
              </a:ext>
            </a:extLst>
          </p:cNvPr>
          <p:cNvGrpSpPr/>
          <p:nvPr/>
        </p:nvGrpSpPr>
        <p:grpSpPr>
          <a:xfrm>
            <a:off x="1713770" y="1248894"/>
            <a:ext cx="2844801" cy="2546657"/>
            <a:chOff x="7273479" y="2273697"/>
            <a:chExt cx="2844801" cy="2546657"/>
          </a:xfrm>
        </p:grpSpPr>
        <p:sp>
          <p:nvSpPr>
            <p:cNvPr id="10" name="Freeform: Shape 9">
              <a:extLst>
                <a:ext uri="{FF2B5EF4-FFF2-40B4-BE49-F238E27FC236}">
                  <a16:creationId xmlns:a16="http://schemas.microsoft.com/office/drawing/2014/main" id="{4069CB0D-18F1-FB41-3869-6465199C50F1}"/>
                </a:ext>
              </a:extLst>
            </p:cNvPr>
            <p:cNvSpPr/>
            <p:nvPr/>
          </p:nvSpPr>
          <p:spPr>
            <a:xfrm flipH="1" flipV="1">
              <a:off x="7273479" y="2730897"/>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2" name="Oval 11">
              <a:extLst>
                <a:ext uri="{FF2B5EF4-FFF2-40B4-BE49-F238E27FC236}">
                  <a16:creationId xmlns:a16="http://schemas.microsoft.com/office/drawing/2014/main" id="{9C354A37-F70C-E5E9-1E4F-A302A11A3450}"/>
                </a:ext>
              </a:extLst>
            </p:cNvPr>
            <p:cNvSpPr/>
            <p:nvPr/>
          </p:nvSpPr>
          <p:spPr>
            <a:xfrm>
              <a:off x="8238679" y="2273697"/>
              <a:ext cx="914400" cy="914400"/>
            </a:xfrm>
            <a:prstGeom prst="ellipse">
              <a:avLst/>
            </a:prstGeom>
            <a:solidFill>
              <a:srgbClr val="C0000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 name="Group 13">
              <a:extLst>
                <a:ext uri="{FF2B5EF4-FFF2-40B4-BE49-F238E27FC236}">
                  <a16:creationId xmlns:a16="http://schemas.microsoft.com/office/drawing/2014/main" id="{01078115-ED4B-4B55-6F7A-2D4850A86C32}"/>
                </a:ext>
              </a:extLst>
            </p:cNvPr>
            <p:cNvGrpSpPr/>
            <p:nvPr/>
          </p:nvGrpSpPr>
          <p:grpSpPr>
            <a:xfrm>
              <a:off x="8415547" y="2485606"/>
              <a:ext cx="586063" cy="490581"/>
              <a:chOff x="8415547" y="2485608"/>
              <a:chExt cx="586063" cy="490581"/>
            </a:xfrm>
          </p:grpSpPr>
          <p:sp>
            <p:nvSpPr>
              <p:cNvPr id="17" name="Freeform: Shape 16">
                <a:extLst>
                  <a:ext uri="{FF2B5EF4-FFF2-40B4-BE49-F238E27FC236}">
                    <a16:creationId xmlns:a16="http://schemas.microsoft.com/office/drawing/2014/main" id="{D9181043-A942-AECC-9B5F-3D269F427570}"/>
                  </a:ext>
                </a:extLst>
              </p:cNvPr>
              <p:cNvSpPr/>
              <p:nvPr/>
            </p:nvSpPr>
            <p:spPr>
              <a:xfrm rot="10800000" flipH="1">
                <a:off x="8616155" y="2485608"/>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C74B1C62-CC7A-8F67-0AE9-B9479B39A47A}"/>
                  </a:ext>
                </a:extLst>
              </p:cNvPr>
              <p:cNvSpPr/>
              <p:nvPr/>
            </p:nvSpPr>
            <p:spPr>
              <a:xfrm rot="10800000" flipH="1">
                <a:off x="8415547" y="2506633"/>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0" name="Oval 19">
                <a:extLst>
                  <a:ext uri="{FF2B5EF4-FFF2-40B4-BE49-F238E27FC236}">
                    <a16:creationId xmlns:a16="http://schemas.microsoft.com/office/drawing/2014/main" id="{6E851E5F-44E1-31BC-47EB-2F991078BC89}"/>
                  </a:ext>
                </a:extLst>
              </p:cNvPr>
              <p:cNvSpPr/>
              <p:nvPr/>
            </p:nvSpPr>
            <p:spPr>
              <a:xfrm>
                <a:off x="8459939" y="2709043"/>
                <a:ext cx="43708" cy="43708"/>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 name="TextBox 15">
              <a:extLst>
                <a:ext uri="{FF2B5EF4-FFF2-40B4-BE49-F238E27FC236}">
                  <a16:creationId xmlns:a16="http://schemas.microsoft.com/office/drawing/2014/main" id="{DA3B7213-3C1F-8BD5-C4AF-20810C7A56E5}"/>
                </a:ext>
              </a:extLst>
            </p:cNvPr>
            <p:cNvSpPr txBox="1"/>
            <p:nvPr/>
          </p:nvSpPr>
          <p:spPr>
            <a:xfrm>
              <a:off x="7917233" y="3429000"/>
              <a:ext cx="1557292" cy="584775"/>
            </a:xfrm>
            <a:prstGeom prst="rect">
              <a:avLst/>
            </a:prstGeom>
            <a:noFill/>
          </p:spPr>
          <p:txBody>
            <a:bodyPr wrap="square" rtlCol="0">
              <a:spAutoFit/>
            </a:bodyPr>
            <a:lstStyle/>
            <a:p>
              <a:pPr algn="ctr"/>
              <a:r>
                <a:rPr lang="en-IN" sz="3200" b="1" dirty="0">
                  <a:solidFill>
                    <a:srgbClr val="C00000"/>
                  </a:solidFill>
                  <a:latin typeface="Arial" panose="020B0604020202020204" pitchFamily="34" charset="0"/>
                  <a:cs typeface="Arial" panose="020B0604020202020204" pitchFamily="34" charset="0"/>
                </a:rPr>
                <a:t>DON’T</a:t>
              </a:r>
            </a:p>
          </p:txBody>
        </p:sp>
      </p:grpSp>
      <p:sp>
        <p:nvSpPr>
          <p:cNvPr id="6" name="Google Shape;1668;p22">
            <a:extLst>
              <a:ext uri="{FF2B5EF4-FFF2-40B4-BE49-F238E27FC236}">
                <a16:creationId xmlns:a16="http://schemas.microsoft.com/office/drawing/2014/main" id="{6F44182C-4FA2-B19F-5FAC-F14C932110E4}"/>
              </a:ext>
            </a:extLst>
          </p:cNvPr>
          <p:cNvSpPr txBox="1"/>
          <p:nvPr/>
        </p:nvSpPr>
        <p:spPr>
          <a:xfrm>
            <a:off x="601709" y="4237057"/>
            <a:ext cx="5068921" cy="745692"/>
          </a:xfrm>
          <a:prstGeom prst="rect">
            <a:avLst/>
          </a:prstGeom>
          <a:noFill/>
          <a:ln>
            <a:noFill/>
          </a:ln>
        </p:spPr>
        <p:txBody>
          <a:bodyPr spcFirstLastPara="1" wrap="square" lIns="0" tIns="0" rIns="0" bIns="0" anchor="t" anchorCtr="0">
            <a:noAutofit/>
          </a:bodyPr>
          <a:lstStyle/>
          <a:p>
            <a:pPr algn="ctr">
              <a:defRPr/>
            </a:pPr>
            <a:r>
              <a:rPr lang="en-US" sz="2400" dirty="0"/>
              <a:t>Don’t always aim for mastery – Don't set unrealistic or unattainable learning outcomes or overlook the needs and abilities of students when designing learning outcomes and teaching materials.</a:t>
            </a:r>
          </a:p>
        </p:txBody>
      </p:sp>
      <p:sp>
        <p:nvSpPr>
          <p:cNvPr id="7" name="Google Shape;1668;p22">
            <a:extLst>
              <a:ext uri="{FF2B5EF4-FFF2-40B4-BE49-F238E27FC236}">
                <a16:creationId xmlns:a16="http://schemas.microsoft.com/office/drawing/2014/main" id="{34EF9CA7-9F0B-7C0B-A88B-5E39FBA14449}"/>
              </a:ext>
            </a:extLst>
          </p:cNvPr>
          <p:cNvSpPr txBox="1"/>
          <p:nvPr/>
        </p:nvSpPr>
        <p:spPr>
          <a:xfrm>
            <a:off x="6711161" y="4237057"/>
            <a:ext cx="5202165" cy="745692"/>
          </a:xfrm>
          <a:prstGeom prst="rect">
            <a:avLst/>
          </a:prstGeom>
          <a:noFill/>
          <a:ln>
            <a:noFill/>
          </a:ln>
        </p:spPr>
        <p:txBody>
          <a:bodyPr spcFirstLastPara="1" wrap="square" lIns="0" tIns="0" rIns="0" bIns="0" anchor="t" anchorCtr="0">
            <a:noAutofit/>
          </a:bodyPr>
          <a:lstStyle/>
          <a:p>
            <a:pPr algn="ctr">
              <a:defRPr/>
            </a:pPr>
            <a:r>
              <a:rPr lang="en-US" sz="2400" dirty="0"/>
              <a:t>Use Bloom's Taxonomy to identify the appropriate level of thinking skills required for the course outcomes, and design learning outcomes, teaching material and assessment activities that align with that level and student needs. </a:t>
            </a:r>
          </a:p>
        </p:txBody>
      </p:sp>
    </p:spTree>
    <p:extLst>
      <p:ext uri="{BB962C8B-B14F-4D97-AF65-F5344CB8AC3E}">
        <p14:creationId xmlns:p14="http://schemas.microsoft.com/office/powerpoint/2010/main" val="3958787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B441CE-A250-0ED0-DB10-7680405B6D29}"/>
              </a:ext>
            </a:extLst>
          </p:cNvPr>
          <p:cNvSpPr>
            <a:spLocks noGrp="1"/>
          </p:cNvSpPr>
          <p:nvPr>
            <p:ph type="title"/>
          </p:nvPr>
        </p:nvSpPr>
        <p:spPr>
          <a:xfrm>
            <a:off x="838200" y="365125"/>
            <a:ext cx="10862570" cy="700195"/>
          </a:xfrm>
        </p:spPr>
        <p:txBody>
          <a:bodyPr anchor="t">
            <a:normAutofit/>
          </a:bodyPr>
          <a:lstStyle/>
          <a:p>
            <a:r>
              <a:rPr lang="en-US" sz="4000" dirty="0">
                <a:cs typeface="Calibri Light"/>
              </a:rPr>
              <a:t>Mistakes to avoid when writing learning outcomes </a:t>
            </a:r>
            <a:endParaRPr lang="en-US" sz="4000" dirty="0"/>
          </a:p>
        </p:txBody>
      </p:sp>
      <p:sp>
        <p:nvSpPr>
          <p:cNvPr id="21" name="Freeform: Shape 20">
            <a:extLst>
              <a:ext uri="{FF2B5EF4-FFF2-40B4-BE49-F238E27FC236}">
                <a16:creationId xmlns:a16="http://schemas.microsoft.com/office/drawing/2014/main" id="{9F27AEEA-7C29-8515-0A21-33D0A80D6599}"/>
              </a:ext>
            </a:extLst>
          </p:cNvPr>
          <p:cNvSpPr/>
          <p:nvPr/>
        </p:nvSpPr>
        <p:spPr>
          <a:xfrm flipH="1" flipV="1">
            <a:off x="7688913" y="1706094"/>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2" name="Oval 21">
            <a:extLst>
              <a:ext uri="{FF2B5EF4-FFF2-40B4-BE49-F238E27FC236}">
                <a16:creationId xmlns:a16="http://schemas.microsoft.com/office/drawing/2014/main" id="{D5B6CFCA-514A-75E0-C7F3-071858260CC0}"/>
              </a:ext>
            </a:extLst>
          </p:cNvPr>
          <p:cNvSpPr/>
          <p:nvPr/>
        </p:nvSpPr>
        <p:spPr>
          <a:xfrm>
            <a:off x="8654113" y="1248894"/>
            <a:ext cx="914400" cy="914400"/>
          </a:xfrm>
          <a:prstGeom prst="ellipse">
            <a:avLst/>
          </a:prstGeom>
          <a:solidFill>
            <a:srgbClr val="00B05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3" name="Group 22">
            <a:extLst>
              <a:ext uri="{FF2B5EF4-FFF2-40B4-BE49-F238E27FC236}">
                <a16:creationId xmlns:a16="http://schemas.microsoft.com/office/drawing/2014/main" id="{4925F7E6-D3B4-9573-AD01-760F4A9A5882}"/>
              </a:ext>
            </a:extLst>
          </p:cNvPr>
          <p:cNvGrpSpPr/>
          <p:nvPr/>
        </p:nvGrpSpPr>
        <p:grpSpPr>
          <a:xfrm>
            <a:off x="8830981" y="1460803"/>
            <a:ext cx="586063" cy="490581"/>
            <a:chOff x="3896556" y="2485606"/>
            <a:chExt cx="586063" cy="490581"/>
          </a:xfrm>
        </p:grpSpPr>
        <p:sp>
          <p:nvSpPr>
            <p:cNvPr id="25" name="Freeform: Shape 24">
              <a:extLst>
                <a:ext uri="{FF2B5EF4-FFF2-40B4-BE49-F238E27FC236}">
                  <a16:creationId xmlns:a16="http://schemas.microsoft.com/office/drawing/2014/main" id="{F66D890D-74C5-33B6-B205-40FCE62F9B20}"/>
                </a:ext>
              </a:extLst>
            </p:cNvPr>
            <p:cNvSpPr/>
            <p:nvPr/>
          </p:nvSpPr>
          <p:spPr>
            <a:xfrm>
              <a:off x="4097164" y="2485606"/>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7880E7D6-75C1-7656-6780-BEB551CB2C46}"/>
                </a:ext>
              </a:extLst>
            </p:cNvPr>
            <p:cNvSpPr/>
            <p:nvPr/>
          </p:nvSpPr>
          <p:spPr>
            <a:xfrm>
              <a:off x="3896556" y="2660814"/>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7" name="Oval 26">
              <a:extLst>
                <a:ext uri="{FF2B5EF4-FFF2-40B4-BE49-F238E27FC236}">
                  <a16:creationId xmlns:a16="http://schemas.microsoft.com/office/drawing/2014/main" id="{91BFBE55-B1BA-F0E0-F44A-B10CB468EE47}"/>
                </a:ext>
              </a:extLst>
            </p:cNvPr>
            <p:cNvSpPr/>
            <p:nvPr/>
          </p:nvSpPr>
          <p:spPr>
            <a:xfrm>
              <a:off x="3942646" y="2709043"/>
              <a:ext cx="43708" cy="437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TextBox 23">
            <a:extLst>
              <a:ext uri="{FF2B5EF4-FFF2-40B4-BE49-F238E27FC236}">
                <a16:creationId xmlns:a16="http://schemas.microsoft.com/office/drawing/2014/main" id="{C0DD12D7-3FA4-8EC4-7A0B-F7C48678EBD9}"/>
              </a:ext>
            </a:extLst>
          </p:cNvPr>
          <p:cNvSpPr txBox="1"/>
          <p:nvPr/>
        </p:nvSpPr>
        <p:spPr>
          <a:xfrm>
            <a:off x="8332667" y="2404197"/>
            <a:ext cx="1557292" cy="584775"/>
          </a:xfrm>
          <a:prstGeom prst="rect">
            <a:avLst/>
          </a:prstGeom>
          <a:noFill/>
        </p:spPr>
        <p:txBody>
          <a:bodyPr wrap="square" rtlCol="0">
            <a:spAutoFit/>
          </a:bodyPr>
          <a:lstStyle/>
          <a:p>
            <a:pPr algn="ctr"/>
            <a:r>
              <a:rPr lang="en-IN" sz="3200" b="1" dirty="0">
                <a:solidFill>
                  <a:srgbClr val="00B050"/>
                </a:solidFill>
                <a:latin typeface="Arial" panose="020B0604020202020204" pitchFamily="34" charset="0"/>
                <a:cs typeface="Arial" panose="020B0604020202020204" pitchFamily="34" charset="0"/>
              </a:rPr>
              <a:t>DO</a:t>
            </a:r>
          </a:p>
        </p:txBody>
      </p:sp>
      <p:grpSp>
        <p:nvGrpSpPr>
          <p:cNvPr id="5" name="Group 4">
            <a:extLst>
              <a:ext uri="{FF2B5EF4-FFF2-40B4-BE49-F238E27FC236}">
                <a16:creationId xmlns:a16="http://schemas.microsoft.com/office/drawing/2014/main" id="{384E5A97-07C1-9C54-9145-F097E9F75874}"/>
              </a:ext>
            </a:extLst>
          </p:cNvPr>
          <p:cNvGrpSpPr/>
          <p:nvPr/>
        </p:nvGrpSpPr>
        <p:grpSpPr>
          <a:xfrm>
            <a:off x="1713770" y="1248894"/>
            <a:ext cx="2844801" cy="2546657"/>
            <a:chOff x="7273479" y="2273697"/>
            <a:chExt cx="2844801" cy="2546657"/>
          </a:xfrm>
        </p:grpSpPr>
        <p:sp>
          <p:nvSpPr>
            <p:cNvPr id="10" name="Freeform: Shape 9">
              <a:extLst>
                <a:ext uri="{FF2B5EF4-FFF2-40B4-BE49-F238E27FC236}">
                  <a16:creationId xmlns:a16="http://schemas.microsoft.com/office/drawing/2014/main" id="{4069CB0D-18F1-FB41-3869-6465199C50F1}"/>
                </a:ext>
              </a:extLst>
            </p:cNvPr>
            <p:cNvSpPr/>
            <p:nvPr/>
          </p:nvSpPr>
          <p:spPr>
            <a:xfrm flipH="1" flipV="1">
              <a:off x="7273479" y="2730897"/>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2" name="Oval 11">
              <a:extLst>
                <a:ext uri="{FF2B5EF4-FFF2-40B4-BE49-F238E27FC236}">
                  <a16:creationId xmlns:a16="http://schemas.microsoft.com/office/drawing/2014/main" id="{9C354A37-F70C-E5E9-1E4F-A302A11A3450}"/>
                </a:ext>
              </a:extLst>
            </p:cNvPr>
            <p:cNvSpPr/>
            <p:nvPr/>
          </p:nvSpPr>
          <p:spPr>
            <a:xfrm>
              <a:off x="8238679" y="2273697"/>
              <a:ext cx="914400" cy="914400"/>
            </a:xfrm>
            <a:prstGeom prst="ellipse">
              <a:avLst/>
            </a:prstGeom>
            <a:solidFill>
              <a:srgbClr val="C0000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 name="Group 13">
              <a:extLst>
                <a:ext uri="{FF2B5EF4-FFF2-40B4-BE49-F238E27FC236}">
                  <a16:creationId xmlns:a16="http://schemas.microsoft.com/office/drawing/2014/main" id="{01078115-ED4B-4B55-6F7A-2D4850A86C32}"/>
                </a:ext>
              </a:extLst>
            </p:cNvPr>
            <p:cNvGrpSpPr/>
            <p:nvPr/>
          </p:nvGrpSpPr>
          <p:grpSpPr>
            <a:xfrm>
              <a:off x="8415547" y="2485606"/>
              <a:ext cx="586063" cy="490581"/>
              <a:chOff x="8415547" y="2485608"/>
              <a:chExt cx="586063" cy="490581"/>
            </a:xfrm>
          </p:grpSpPr>
          <p:sp>
            <p:nvSpPr>
              <p:cNvPr id="17" name="Freeform: Shape 16">
                <a:extLst>
                  <a:ext uri="{FF2B5EF4-FFF2-40B4-BE49-F238E27FC236}">
                    <a16:creationId xmlns:a16="http://schemas.microsoft.com/office/drawing/2014/main" id="{D9181043-A942-AECC-9B5F-3D269F427570}"/>
                  </a:ext>
                </a:extLst>
              </p:cNvPr>
              <p:cNvSpPr/>
              <p:nvPr/>
            </p:nvSpPr>
            <p:spPr>
              <a:xfrm rot="10800000" flipH="1">
                <a:off x="8616155" y="2485608"/>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C74B1C62-CC7A-8F67-0AE9-B9479B39A47A}"/>
                  </a:ext>
                </a:extLst>
              </p:cNvPr>
              <p:cNvSpPr/>
              <p:nvPr/>
            </p:nvSpPr>
            <p:spPr>
              <a:xfrm rot="10800000" flipH="1">
                <a:off x="8415547" y="2506633"/>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0" name="Oval 19">
                <a:extLst>
                  <a:ext uri="{FF2B5EF4-FFF2-40B4-BE49-F238E27FC236}">
                    <a16:creationId xmlns:a16="http://schemas.microsoft.com/office/drawing/2014/main" id="{6E851E5F-44E1-31BC-47EB-2F991078BC89}"/>
                  </a:ext>
                </a:extLst>
              </p:cNvPr>
              <p:cNvSpPr/>
              <p:nvPr/>
            </p:nvSpPr>
            <p:spPr>
              <a:xfrm>
                <a:off x="8459939" y="2709043"/>
                <a:ext cx="43708" cy="43708"/>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 name="TextBox 15">
              <a:extLst>
                <a:ext uri="{FF2B5EF4-FFF2-40B4-BE49-F238E27FC236}">
                  <a16:creationId xmlns:a16="http://schemas.microsoft.com/office/drawing/2014/main" id="{DA3B7213-3C1F-8BD5-C4AF-20810C7A56E5}"/>
                </a:ext>
              </a:extLst>
            </p:cNvPr>
            <p:cNvSpPr txBox="1"/>
            <p:nvPr/>
          </p:nvSpPr>
          <p:spPr>
            <a:xfrm>
              <a:off x="7917233" y="3429000"/>
              <a:ext cx="1557292" cy="584775"/>
            </a:xfrm>
            <a:prstGeom prst="rect">
              <a:avLst/>
            </a:prstGeom>
            <a:noFill/>
          </p:spPr>
          <p:txBody>
            <a:bodyPr wrap="square" rtlCol="0">
              <a:spAutoFit/>
            </a:bodyPr>
            <a:lstStyle/>
            <a:p>
              <a:pPr algn="ctr"/>
              <a:r>
                <a:rPr lang="en-IN" sz="3200" b="1" dirty="0">
                  <a:solidFill>
                    <a:srgbClr val="C00000"/>
                  </a:solidFill>
                  <a:latin typeface="Arial" panose="020B0604020202020204" pitchFamily="34" charset="0"/>
                  <a:cs typeface="Arial" panose="020B0604020202020204" pitchFamily="34" charset="0"/>
                </a:rPr>
                <a:t>DON’T</a:t>
              </a:r>
            </a:p>
          </p:txBody>
        </p:sp>
      </p:grpSp>
      <p:sp>
        <p:nvSpPr>
          <p:cNvPr id="6" name="Google Shape;1668;p22">
            <a:extLst>
              <a:ext uri="{FF2B5EF4-FFF2-40B4-BE49-F238E27FC236}">
                <a16:creationId xmlns:a16="http://schemas.microsoft.com/office/drawing/2014/main" id="{6F44182C-4FA2-B19F-5FAC-F14C932110E4}"/>
              </a:ext>
            </a:extLst>
          </p:cNvPr>
          <p:cNvSpPr txBox="1"/>
          <p:nvPr/>
        </p:nvSpPr>
        <p:spPr>
          <a:xfrm>
            <a:off x="601709" y="4237057"/>
            <a:ext cx="5068921" cy="745692"/>
          </a:xfrm>
          <a:prstGeom prst="rect">
            <a:avLst/>
          </a:prstGeom>
          <a:noFill/>
          <a:ln>
            <a:noFill/>
          </a:ln>
        </p:spPr>
        <p:txBody>
          <a:bodyPr spcFirstLastPara="1" wrap="square" lIns="0" tIns="0" rIns="0" bIns="0" anchor="t" anchorCtr="0">
            <a:noAutofit/>
          </a:bodyPr>
          <a:lstStyle/>
          <a:p>
            <a:pPr algn="ctr">
              <a:defRPr/>
            </a:pPr>
            <a:r>
              <a:rPr lang="en-US" sz="2400" dirty="0"/>
              <a:t>Avoid multiple verbs and objects, example: </a:t>
            </a:r>
            <a:r>
              <a:rPr lang="en-US" sz="2400" dirty="0">
                <a:ea typeface="+mn-lt"/>
                <a:cs typeface="+mn-lt"/>
              </a:rPr>
              <a:t>Students will identify possible safety hazards, use protective equipment and maintain a safe work environment.</a:t>
            </a:r>
            <a:endParaRPr lang="en-US" sz="2400" dirty="0">
              <a:cs typeface="Calibri"/>
            </a:endParaRPr>
          </a:p>
        </p:txBody>
      </p:sp>
      <p:sp>
        <p:nvSpPr>
          <p:cNvPr id="7" name="Google Shape;1668;p22">
            <a:extLst>
              <a:ext uri="{FF2B5EF4-FFF2-40B4-BE49-F238E27FC236}">
                <a16:creationId xmlns:a16="http://schemas.microsoft.com/office/drawing/2014/main" id="{34EF9CA7-9F0B-7C0B-A88B-5E39FBA14449}"/>
              </a:ext>
            </a:extLst>
          </p:cNvPr>
          <p:cNvSpPr txBox="1"/>
          <p:nvPr/>
        </p:nvSpPr>
        <p:spPr>
          <a:xfrm>
            <a:off x="6711161" y="4237057"/>
            <a:ext cx="5202165" cy="745692"/>
          </a:xfrm>
          <a:prstGeom prst="rect">
            <a:avLst/>
          </a:prstGeom>
          <a:noFill/>
          <a:ln>
            <a:noFill/>
          </a:ln>
        </p:spPr>
        <p:txBody>
          <a:bodyPr spcFirstLastPara="1" wrap="square" lIns="0" tIns="0" rIns="0" bIns="0" anchor="t" anchorCtr="0">
            <a:noAutofit/>
          </a:bodyPr>
          <a:lstStyle/>
          <a:p>
            <a:pPr algn="ctr">
              <a:defRPr/>
            </a:pPr>
            <a:r>
              <a:rPr lang="en-US" sz="2400" dirty="0">
                <a:ea typeface="+mn-lt"/>
                <a:cs typeface="+mn-lt"/>
              </a:rPr>
              <a:t>Choose the verb that matches the highest level of learning that students can reasonably be expected to achieve in the course/program/activity/service.</a:t>
            </a:r>
            <a:endParaRPr lang="en-US" dirty="0">
              <a:ea typeface="+mn-lt"/>
              <a:cs typeface="+mn-lt"/>
            </a:endParaRPr>
          </a:p>
          <a:p>
            <a:pPr algn="ctr">
              <a:defRPr/>
            </a:pPr>
            <a:r>
              <a:rPr lang="en-US" sz="2400" dirty="0">
                <a:ea typeface="+mn-lt"/>
                <a:cs typeface="+mn-lt"/>
              </a:rPr>
              <a:t>Example: Students will maintain a safe work environment.</a:t>
            </a:r>
            <a:endParaRPr lang="en-US" dirty="0">
              <a:cs typeface="Calibri"/>
            </a:endParaRPr>
          </a:p>
        </p:txBody>
      </p:sp>
    </p:spTree>
    <p:extLst>
      <p:ext uri="{BB962C8B-B14F-4D97-AF65-F5344CB8AC3E}">
        <p14:creationId xmlns:p14="http://schemas.microsoft.com/office/powerpoint/2010/main" val="832583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B441CE-A250-0ED0-DB10-7680405B6D29}"/>
              </a:ext>
            </a:extLst>
          </p:cNvPr>
          <p:cNvSpPr>
            <a:spLocks noGrp="1"/>
          </p:cNvSpPr>
          <p:nvPr>
            <p:ph type="title"/>
          </p:nvPr>
        </p:nvSpPr>
        <p:spPr>
          <a:xfrm>
            <a:off x="838200" y="365125"/>
            <a:ext cx="10862570" cy="700195"/>
          </a:xfrm>
        </p:spPr>
        <p:txBody>
          <a:bodyPr anchor="t">
            <a:normAutofit/>
          </a:bodyPr>
          <a:lstStyle/>
          <a:p>
            <a:r>
              <a:rPr lang="en-US" sz="4000" dirty="0">
                <a:cs typeface="Calibri Light"/>
              </a:rPr>
              <a:t>Mistakes to avoid when writing learning outcomes </a:t>
            </a:r>
            <a:endParaRPr lang="en-US" sz="4000" dirty="0"/>
          </a:p>
        </p:txBody>
      </p:sp>
      <p:sp>
        <p:nvSpPr>
          <p:cNvPr id="21" name="Freeform: Shape 20">
            <a:extLst>
              <a:ext uri="{FF2B5EF4-FFF2-40B4-BE49-F238E27FC236}">
                <a16:creationId xmlns:a16="http://schemas.microsoft.com/office/drawing/2014/main" id="{9F27AEEA-7C29-8515-0A21-33D0A80D6599}"/>
              </a:ext>
            </a:extLst>
          </p:cNvPr>
          <p:cNvSpPr/>
          <p:nvPr/>
        </p:nvSpPr>
        <p:spPr>
          <a:xfrm flipH="1" flipV="1">
            <a:off x="7688913" y="1706094"/>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2" name="Oval 21">
            <a:extLst>
              <a:ext uri="{FF2B5EF4-FFF2-40B4-BE49-F238E27FC236}">
                <a16:creationId xmlns:a16="http://schemas.microsoft.com/office/drawing/2014/main" id="{D5B6CFCA-514A-75E0-C7F3-071858260CC0}"/>
              </a:ext>
            </a:extLst>
          </p:cNvPr>
          <p:cNvSpPr/>
          <p:nvPr/>
        </p:nvSpPr>
        <p:spPr>
          <a:xfrm>
            <a:off x="8654113" y="1248894"/>
            <a:ext cx="914400" cy="914400"/>
          </a:xfrm>
          <a:prstGeom prst="ellipse">
            <a:avLst/>
          </a:prstGeom>
          <a:solidFill>
            <a:srgbClr val="00B05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3" name="Group 22">
            <a:extLst>
              <a:ext uri="{FF2B5EF4-FFF2-40B4-BE49-F238E27FC236}">
                <a16:creationId xmlns:a16="http://schemas.microsoft.com/office/drawing/2014/main" id="{4925F7E6-D3B4-9573-AD01-760F4A9A5882}"/>
              </a:ext>
            </a:extLst>
          </p:cNvPr>
          <p:cNvGrpSpPr/>
          <p:nvPr/>
        </p:nvGrpSpPr>
        <p:grpSpPr>
          <a:xfrm>
            <a:off x="8830981" y="1460803"/>
            <a:ext cx="586063" cy="490581"/>
            <a:chOff x="3896556" y="2485606"/>
            <a:chExt cx="586063" cy="490581"/>
          </a:xfrm>
        </p:grpSpPr>
        <p:sp>
          <p:nvSpPr>
            <p:cNvPr id="25" name="Freeform: Shape 24">
              <a:extLst>
                <a:ext uri="{FF2B5EF4-FFF2-40B4-BE49-F238E27FC236}">
                  <a16:creationId xmlns:a16="http://schemas.microsoft.com/office/drawing/2014/main" id="{F66D890D-74C5-33B6-B205-40FCE62F9B20}"/>
                </a:ext>
              </a:extLst>
            </p:cNvPr>
            <p:cNvSpPr/>
            <p:nvPr/>
          </p:nvSpPr>
          <p:spPr>
            <a:xfrm>
              <a:off x="4097164" y="2485606"/>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7880E7D6-75C1-7656-6780-BEB551CB2C46}"/>
                </a:ext>
              </a:extLst>
            </p:cNvPr>
            <p:cNvSpPr/>
            <p:nvPr/>
          </p:nvSpPr>
          <p:spPr>
            <a:xfrm>
              <a:off x="3896556" y="2660814"/>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7" name="Oval 26">
              <a:extLst>
                <a:ext uri="{FF2B5EF4-FFF2-40B4-BE49-F238E27FC236}">
                  <a16:creationId xmlns:a16="http://schemas.microsoft.com/office/drawing/2014/main" id="{91BFBE55-B1BA-F0E0-F44A-B10CB468EE47}"/>
                </a:ext>
              </a:extLst>
            </p:cNvPr>
            <p:cNvSpPr/>
            <p:nvPr/>
          </p:nvSpPr>
          <p:spPr>
            <a:xfrm>
              <a:off x="3942646" y="2709043"/>
              <a:ext cx="43708" cy="437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TextBox 23">
            <a:extLst>
              <a:ext uri="{FF2B5EF4-FFF2-40B4-BE49-F238E27FC236}">
                <a16:creationId xmlns:a16="http://schemas.microsoft.com/office/drawing/2014/main" id="{C0DD12D7-3FA4-8EC4-7A0B-F7C48678EBD9}"/>
              </a:ext>
            </a:extLst>
          </p:cNvPr>
          <p:cNvSpPr txBox="1"/>
          <p:nvPr/>
        </p:nvSpPr>
        <p:spPr>
          <a:xfrm>
            <a:off x="8332667" y="2404197"/>
            <a:ext cx="1557292" cy="584775"/>
          </a:xfrm>
          <a:prstGeom prst="rect">
            <a:avLst/>
          </a:prstGeom>
          <a:noFill/>
        </p:spPr>
        <p:txBody>
          <a:bodyPr wrap="square" rtlCol="0">
            <a:spAutoFit/>
          </a:bodyPr>
          <a:lstStyle/>
          <a:p>
            <a:pPr algn="ctr"/>
            <a:r>
              <a:rPr lang="en-IN" sz="3200" b="1" dirty="0">
                <a:solidFill>
                  <a:srgbClr val="00B050"/>
                </a:solidFill>
                <a:latin typeface="Arial" panose="020B0604020202020204" pitchFamily="34" charset="0"/>
                <a:cs typeface="Arial" panose="020B0604020202020204" pitchFamily="34" charset="0"/>
              </a:rPr>
              <a:t>DO</a:t>
            </a:r>
          </a:p>
        </p:txBody>
      </p:sp>
      <p:grpSp>
        <p:nvGrpSpPr>
          <p:cNvPr id="5" name="Group 4">
            <a:extLst>
              <a:ext uri="{FF2B5EF4-FFF2-40B4-BE49-F238E27FC236}">
                <a16:creationId xmlns:a16="http://schemas.microsoft.com/office/drawing/2014/main" id="{384E5A97-07C1-9C54-9145-F097E9F75874}"/>
              </a:ext>
            </a:extLst>
          </p:cNvPr>
          <p:cNvGrpSpPr/>
          <p:nvPr/>
        </p:nvGrpSpPr>
        <p:grpSpPr>
          <a:xfrm>
            <a:off x="1713770" y="1248894"/>
            <a:ext cx="2844801" cy="2546657"/>
            <a:chOff x="7273479" y="2273697"/>
            <a:chExt cx="2844801" cy="2546657"/>
          </a:xfrm>
        </p:grpSpPr>
        <p:sp>
          <p:nvSpPr>
            <p:cNvPr id="10" name="Freeform: Shape 9">
              <a:extLst>
                <a:ext uri="{FF2B5EF4-FFF2-40B4-BE49-F238E27FC236}">
                  <a16:creationId xmlns:a16="http://schemas.microsoft.com/office/drawing/2014/main" id="{4069CB0D-18F1-FB41-3869-6465199C50F1}"/>
                </a:ext>
              </a:extLst>
            </p:cNvPr>
            <p:cNvSpPr/>
            <p:nvPr/>
          </p:nvSpPr>
          <p:spPr>
            <a:xfrm flipH="1" flipV="1">
              <a:off x="7273479" y="2730897"/>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2" name="Oval 11">
              <a:extLst>
                <a:ext uri="{FF2B5EF4-FFF2-40B4-BE49-F238E27FC236}">
                  <a16:creationId xmlns:a16="http://schemas.microsoft.com/office/drawing/2014/main" id="{9C354A37-F70C-E5E9-1E4F-A302A11A3450}"/>
                </a:ext>
              </a:extLst>
            </p:cNvPr>
            <p:cNvSpPr/>
            <p:nvPr/>
          </p:nvSpPr>
          <p:spPr>
            <a:xfrm>
              <a:off x="8238679" y="2273697"/>
              <a:ext cx="914400" cy="914400"/>
            </a:xfrm>
            <a:prstGeom prst="ellipse">
              <a:avLst/>
            </a:prstGeom>
            <a:solidFill>
              <a:srgbClr val="C0000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 name="Group 13">
              <a:extLst>
                <a:ext uri="{FF2B5EF4-FFF2-40B4-BE49-F238E27FC236}">
                  <a16:creationId xmlns:a16="http://schemas.microsoft.com/office/drawing/2014/main" id="{01078115-ED4B-4B55-6F7A-2D4850A86C32}"/>
                </a:ext>
              </a:extLst>
            </p:cNvPr>
            <p:cNvGrpSpPr/>
            <p:nvPr/>
          </p:nvGrpSpPr>
          <p:grpSpPr>
            <a:xfrm>
              <a:off x="8415547" y="2485606"/>
              <a:ext cx="586063" cy="490581"/>
              <a:chOff x="8415547" y="2485608"/>
              <a:chExt cx="586063" cy="490581"/>
            </a:xfrm>
          </p:grpSpPr>
          <p:sp>
            <p:nvSpPr>
              <p:cNvPr id="17" name="Freeform: Shape 16">
                <a:extLst>
                  <a:ext uri="{FF2B5EF4-FFF2-40B4-BE49-F238E27FC236}">
                    <a16:creationId xmlns:a16="http://schemas.microsoft.com/office/drawing/2014/main" id="{D9181043-A942-AECC-9B5F-3D269F427570}"/>
                  </a:ext>
                </a:extLst>
              </p:cNvPr>
              <p:cNvSpPr/>
              <p:nvPr/>
            </p:nvSpPr>
            <p:spPr>
              <a:xfrm rot="10800000" flipH="1">
                <a:off x="8616155" y="2485608"/>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C74B1C62-CC7A-8F67-0AE9-B9479B39A47A}"/>
                  </a:ext>
                </a:extLst>
              </p:cNvPr>
              <p:cNvSpPr/>
              <p:nvPr/>
            </p:nvSpPr>
            <p:spPr>
              <a:xfrm rot="10800000" flipH="1">
                <a:off x="8415547" y="2506633"/>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0" name="Oval 19">
                <a:extLst>
                  <a:ext uri="{FF2B5EF4-FFF2-40B4-BE49-F238E27FC236}">
                    <a16:creationId xmlns:a16="http://schemas.microsoft.com/office/drawing/2014/main" id="{6E851E5F-44E1-31BC-47EB-2F991078BC89}"/>
                  </a:ext>
                </a:extLst>
              </p:cNvPr>
              <p:cNvSpPr/>
              <p:nvPr/>
            </p:nvSpPr>
            <p:spPr>
              <a:xfrm>
                <a:off x="8459939" y="2709043"/>
                <a:ext cx="43708" cy="43708"/>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 name="TextBox 15">
              <a:extLst>
                <a:ext uri="{FF2B5EF4-FFF2-40B4-BE49-F238E27FC236}">
                  <a16:creationId xmlns:a16="http://schemas.microsoft.com/office/drawing/2014/main" id="{DA3B7213-3C1F-8BD5-C4AF-20810C7A56E5}"/>
                </a:ext>
              </a:extLst>
            </p:cNvPr>
            <p:cNvSpPr txBox="1"/>
            <p:nvPr/>
          </p:nvSpPr>
          <p:spPr>
            <a:xfrm>
              <a:off x="7917233" y="3429000"/>
              <a:ext cx="1557292" cy="584775"/>
            </a:xfrm>
            <a:prstGeom prst="rect">
              <a:avLst/>
            </a:prstGeom>
            <a:noFill/>
          </p:spPr>
          <p:txBody>
            <a:bodyPr wrap="square" rtlCol="0">
              <a:spAutoFit/>
            </a:bodyPr>
            <a:lstStyle/>
            <a:p>
              <a:pPr algn="ctr"/>
              <a:r>
                <a:rPr lang="en-IN" sz="3200" b="1" dirty="0">
                  <a:solidFill>
                    <a:srgbClr val="C00000"/>
                  </a:solidFill>
                  <a:latin typeface="Arial" panose="020B0604020202020204" pitchFamily="34" charset="0"/>
                  <a:cs typeface="Arial" panose="020B0604020202020204" pitchFamily="34" charset="0"/>
                </a:rPr>
                <a:t>DON’T</a:t>
              </a:r>
            </a:p>
          </p:txBody>
        </p:sp>
      </p:grpSp>
      <p:sp>
        <p:nvSpPr>
          <p:cNvPr id="6" name="Google Shape;1668;p22">
            <a:extLst>
              <a:ext uri="{FF2B5EF4-FFF2-40B4-BE49-F238E27FC236}">
                <a16:creationId xmlns:a16="http://schemas.microsoft.com/office/drawing/2014/main" id="{6F44182C-4FA2-B19F-5FAC-F14C932110E4}"/>
              </a:ext>
            </a:extLst>
          </p:cNvPr>
          <p:cNvSpPr txBox="1"/>
          <p:nvPr/>
        </p:nvSpPr>
        <p:spPr>
          <a:xfrm>
            <a:off x="601709" y="4237057"/>
            <a:ext cx="4572000" cy="745692"/>
          </a:xfrm>
          <a:prstGeom prst="rect">
            <a:avLst/>
          </a:prstGeom>
          <a:noFill/>
          <a:ln>
            <a:noFill/>
          </a:ln>
        </p:spPr>
        <p:txBody>
          <a:bodyPr spcFirstLastPara="1" wrap="square" lIns="0" tIns="0" rIns="0" bIns="0" anchor="t" anchorCtr="0">
            <a:noAutofit/>
          </a:bodyPr>
          <a:lstStyle/>
          <a:p>
            <a:pPr algn="ctr">
              <a:defRPr/>
            </a:pPr>
            <a:r>
              <a:rPr lang="en-US" sz="2400" dirty="0"/>
              <a:t>Don’t Avoid Outcomes that May be Difficult to Measure</a:t>
            </a:r>
          </a:p>
          <a:p>
            <a:pPr algn="ctr">
              <a:defRPr/>
            </a:pPr>
            <a:endParaRPr lang="en-US" sz="2400" dirty="0"/>
          </a:p>
        </p:txBody>
      </p:sp>
      <p:sp>
        <p:nvSpPr>
          <p:cNvPr id="7" name="Google Shape;1668;p22">
            <a:extLst>
              <a:ext uri="{FF2B5EF4-FFF2-40B4-BE49-F238E27FC236}">
                <a16:creationId xmlns:a16="http://schemas.microsoft.com/office/drawing/2014/main" id="{34EF9CA7-9F0B-7C0B-A88B-5E39FBA14449}"/>
              </a:ext>
            </a:extLst>
          </p:cNvPr>
          <p:cNvSpPr txBox="1"/>
          <p:nvPr/>
        </p:nvSpPr>
        <p:spPr>
          <a:xfrm>
            <a:off x="6711161" y="4237057"/>
            <a:ext cx="4572000" cy="745692"/>
          </a:xfrm>
          <a:prstGeom prst="rect">
            <a:avLst/>
          </a:prstGeom>
          <a:noFill/>
          <a:ln>
            <a:noFill/>
          </a:ln>
        </p:spPr>
        <p:txBody>
          <a:bodyPr spcFirstLastPara="1" wrap="square" lIns="0" tIns="0" rIns="0" bIns="0" anchor="t" anchorCtr="0">
            <a:noAutofit/>
          </a:bodyPr>
          <a:lstStyle/>
          <a:p>
            <a:pPr algn="ctr">
              <a:defRPr/>
            </a:pPr>
            <a:r>
              <a:rPr lang="en-US" sz="2400" dirty="0"/>
              <a:t>Include learning outcomes that focus on developing soft skills and values even if they are difficult to measure and evaluate them using assessment tools such as written reflections, observations, or surveys.</a:t>
            </a:r>
          </a:p>
          <a:p>
            <a:pPr algn="ctr">
              <a:defRPr/>
            </a:pPr>
            <a:endParaRPr lang="en-US" sz="2400" dirty="0"/>
          </a:p>
        </p:txBody>
      </p:sp>
    </p:spTree>
    <p:extLst>
      <p:ext uri="{BB962C8B-B14F-4D97-AF65-F5344CB8AC3E}">
        <p14:creationId xmlns:p14="http://schemas.microsoft.com/office/powerpoint/2010/main" val="1056763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B441CE-A250-0ED0-DB10-7680405B6D29}"/>
              </a:ext>
            </a:extLst>
          </p:cNvPr>
          <p:cNvSpPr>
            <a:spLocks noGrp="1"/>
          </p:cNvSpPr>
          <p:nvPr>
            <p:ph type="title"/>
          </p:nvPr>
        </p:nvSpPr>
        <p:spPr>
          <a:xfrm>
            <a:off x="838200" y="365125"/>
            <a:ext cx="10862570" cy="700195"/>
          </a:xfrm>
        </p:spPr>
        <p:txBody>
          <a:bodyPr anchor="t">
            <a:normAutofit/>
          </a:bodyPr>
          <a:lstStyle/>
          <a:p>
            <a:r>
              <a:rPr lang="en-US" sz="4000" dirty="0">
                <a:cs typeface="Calibri Light"/>
              </a:rPr>
              <a:t>Mistakes to avoid when writing learning outcomes </a:t>
            </a:r>
            <a:endParaRPr lang="en-US" sz="4000" dirty="0"/>
          </a:p>
        </p:txBody>
      </p:sp>
      <p:sp>
        <p:nvSpPr>
          <p:cNvPr id="21" name="Freeform: Shape 20">
            <a:extLst>
              <a:ext uri="{FF2B5EF4-FFF2-40B4-BE49-F238E27FC236}">
                <a16:creationId xmlns:a16="http://schemas.microsoft.com/office/drawing/2014/main" id="{9F27AEEA-7C29-8515-0A21-33D0A80D6599}"/>
              </a:ext>
            </a:extLst>
          </p:cNvPr>
          <p:cNvSpPr/>
          <p:nvPr/>
        </p:nvSpPr>
        <p:spPr>
          <a:xfrm flipH="1" flipV="1">
            <a:off x="7688913" y="1706094"/>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2" name="Oval 21">
            <a:extLst>
              <a:ext uri="{FF2B5EF4-FFF2-40B4-BE49-F238E27FC236}">
                <a16:creationId xmlns:a16="http://schemas.microsoft.com/office/drawing/2014/main" id="{D5B6CFCA-514A-75E0-C7F3-071858260CC0}"/>
              </a:ext>
            </a:extLst>
          </p:cNvPr>
          <p:cNvSpPr/>
          <p:nvPr/>
        </p:nvSpPr>
        <p:spPr>
          <a:xfrm>
            <a:off x="8654113" y="1248894"/>
            <a:ext cx="914400" cy="914400"/>
          </a:xfrm>
          <a:prstGeom prst="ellipse">
            <a:avLst/>
          </a:prstGeom>
          <a:solidFill>
            <a:srgbClr val="00B05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3" name="Group 22">
            <a:extLst>
              <a:ext uri="{FF2B5EF4-FFF2-40B4-BE49-F238E27FC236}">
                <a16:creationId xmlns:a16="http://schemas.microsoft.com/office/drawing/2014/main" id="{4925F7E6-D3B4-9573-AD01-760F4A9A5882}"/>
              </a:ext>
            </a:extLst>
          </p:cNvPr>
          <p:cNvGrpSpPr/>
          <p:nvPr/>
        </p:nvGrpSpPr>
        <p:grpSpPr>
          <a:xfrm>
            <a:off x="8830981" y="1460803"/>
            <a:ext cx="586063" cy="490581"/>
            <a:chOff x="3896556" y="2485606"/>
            <a:chExt cx="586063" cy="490581"/>
          </a:xfrm>
        </p:grpSpPr>
        <p:sp>
          <p:nvSpPr>
            <p:cNvPr id="25" name="Freeform: Shape 24">
              <a:extLst>
                <a:ext uri="{FF2B5EF4-FFF2-40B4-BE49-F238E27FC236}">
                  <a16:creationId xmlns:a16="http://schemas.microsoft.com/office/drawing/2014/main" id="{F66D890D-74C5-33B6-B205-40FCE62F9B20}"/>
                </a:ext>
              </a:extLst>
            </p:cNvPr>
            <p:cNvSpPr/>
            <p:nvPr/>
          </p:nvSpPr>
          <p:spPr>
            <a:xfrm>
              <a:off x="4097164" y="2485606"/>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7880E7D6-75C1-7656-6780-BEB551CB2C46}"/>
                </a:ext>
              </a:extLst>
            </p:cNvPr>
            <p:cNvSpPr/>
            <p:nvPr/>
          </p:nvSpPr>
          <p:spPr>
            <a:xfrm>
              <a:off x="3896556" y="2660814"/>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7" name="Oval 26">
              <a:extLst>
                <a:ext uri="{FF2B5EF4-FFF2-40B4-BE49-F238E27FC236}">
                  <a16:creationId xmlns:a16="http://schemas.microsoft.com/office/drawing/2014/main" id="{91BFBE55-B1BA-F0E0-F44A-B10CB468EE47}"/>
                </a:ext>
              </a:extLst>
            </p:cNvPr>
            <p:cNvSpPr/>
            <p:nvPr/>
          </p:nvSpPr>
          <p:spPr>
            <a:xfrm>
              <a:off x="3942646" y="2709043"/>
              <a:ext cx="43708" cy="437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TextBox 23">
            <a:extLst>
              <a:ext uri="{FF2B5EF4-FFF2-40B4-BE49-F238E27FC236}">
                <a16:creationId xmlns:a16="http://schemas.microsoft.com/office/drawing/2014/main" id="{C0DD12D7-3FA4-8EC4-7A0B-F7C48678EBD9}"/>
              </a:ext>
            </a:extLst>
          </p:cNvPr>
          <p:cNvSpPr txBox="1"/>
          <p:nvPr/>
        </p:nvSpPr>
        <p:spPr>
          <a:xfrm>
            <a:off x="8332667" y="2404197"/>
            <a:ext cx="1557292" cy="584775"/>
          </a:xfrm>
          <a:prstGeom prst="rect">
            <a:avLst/>
          </a:prstGeom>
          <a:noFill/>
        </p:spPr>
        <p:txBody>
          <a:bodyPr wrap="square" rtlCol="0">
            <a:spAutoFit/>
          </a:bodyPr>
          <a:lstStyle/>
          <a:p>
            <a:pPr algn="ctr"/>
            <a:r>
              <a:rPr lang="en-IN" sz="3200" b="1" dirty="0">
                <a:solidFill>
                  <a:srgbClr val="00B050"/>
                </a:solidFill>
                <a:latin typeface="Arial" panose="020B0604020202020204" pitchFamily="34" charset="0"/>
                <a:cs typeface="Arial" panose="020B0604020202020204" pitchFamily="34" charset="0"/>
              </a:rPr>
              <a:t>DO</a:t>
            </a:r>
          </a:p>
        </p:txBody>
      </p:sp>
      <p:grpSp>
        <p:nvGrpSpPr>
          <p:cNvPr id="5" name="Group 4">
            <a:extLst>
              <a:ext uri="{FF2B5EF4-FFF2-40B4-BE49-F238E27FC236}">
                <a16:creationId xmlns:a16="http://schemas.microsoft.com/office/drawing/2014/main" id="{384E5A97-07C1-9C54-9145-F097E9F75874}"/>
              </a:ext>
            </a:extLst>
          </p:cNvPr>
          <p:cNvGrpSpPr/>
          <p:nvPr/>
        </p:nvGrpSpPr>
        <p:grpSpPr>
          <a:xfrm>
            <a:off x="1713770" y="1248894"/>
            <a:ext cx="2844801" cy="2546657"/>
            <a:chOff x="7273479" y="2273697"/>
            <a:chExt cx="2844801" cy="2546657"/>
          </a:xfrm>
        </p:grpSpPr>
        <p:sp>
          <p:nvSpPr>
            <p:cNvPr id="10" name="Freeform: Shape 9">
              <a:extLst>
                <a:ext uri="{FF2B5EF4-FFF2-40B4-BE49-F238E27FC236}">
                  <a16:creationId xmlns:a16="http://schemas.microsoft.com/office/drawing/2014/main" id="{4069CB0D-18F1-FB41-3869-6465199C50F1}"/>
                </a:ext>
              </a:extLst>
            </p:cNvPr>
            <p:cNvSpPr/>
            <p:nvPr/>
          </p:nvSpPr>
          <p:spPr>
            <a:xfrm flipH="1" flipV="1">
              <a:off x="7273479" y="2730897"/>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2" name="Oval 11">
              <a:extLst>
                <a:ext uri="{FF2B5EF4-FFF2-40B4-BE49-F238E27FC236}">
                  <a16:creationId xmlns:a16="http://schemas.microsoft.com/office/drawing/2014/main" id="{9C354A37-F70C-E5E9-1E4F-A302A11A3450}"/>
                </a:ext>
              </a:extLst>
            </p:cNvPr>
            <p:cNvSpPr/>
            <p:nvPr/>
          </p:nvSpPr>
          <p:spPr>
            <a:xfrm>
              <a:off x="8238679" y="2273697"/>
              <a:ext cx="914400" cy="914400"/>
            </a:xfrm>
            <a:prstGeom prst="ellipse">
              <a:avLst/>
            </a:prstGeom>
            <a:solidFill>
              <a:srgbClr val="C0000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 name="Group 13">
              <a:extLst>
                <a:ext uri="{FF2B5EF4-FFF2-40B4-BE49-F238E27FC236}">
                  <a16:creationId xmlns:a16="http://schemas.microsoft.com/office/drawing/2014/main" id="{01078115-ED4B-4B55-6F7A-2D4850A86C32}"/>
                </a:ext>
              </a:extLst>
            </p:cNvPr>
            <p:cNvGrpSpPr/>
            <p:nvPr/>
          </p:nvGrpSpPr>
          <p:grpSpPr>
            <a:xfrm>
              <a:off x="8415547" y="2485606"/>
              <a:ext cx="586063" cy="490581"/>
              <a:chOff x="8415547" y="2485608"/>
              <a:chExt cx="586063" cy="490581"/>
            </a:xfrm>
          </p:grpSpPr>
          <p:sp>
            <p:nvSpPr>
              <p:cNvPr id="17" name="Freeform: Shape 16">
                <a:extLst>
                  <a:ext uri="{FF2B5EF4-FFF2-40B4-BE49-F238E27FC236}">
                    <a16:creationId xmlns:a16="http://schemas.microsoft.com/office/drawing/2014/main" id="{D9181043-A942-AECC-9B5F-3D269F427570}"/>
                  </a:ext>
                </a:extLst>
              </p:cNvPr>
              <p:cNvSpPr/>
              <p:nvPr/>
            </p:nvSpPr>
            <p:spPr>
              <a:xfrm rot="10800000" flipH="1">
                <a:off x="8616155" y="2485608"/>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C74B1C62-CC7A-8F67-0AE9-B9479B39A47A}"/>
                  </a:ext>
                </a:extLst>
              </p:cNvPr>
              <p:cNvSpPr/>
              <p:nvPr/>
            </p:nvSpPr>
            <p:spPr>
              <a:xfrm rot="10800000" flipH="1">
                <a:off x="8415547" y="2506633"/>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0" name="Oval 19">
                <a:extLst>
                  <a:ext uri="{FF2B5EF4-FFF2-40B4-BE49-F238E27FC236}">
                    <a16:creationId xmlns:a16="http://schemas.microsoft.com/office/drawing/2014/main" id="{6E851E5F-44E1-31BC-47EB-2F991078BC89}"/>
                  </a:ext>
                </a:extLst>
              </p:cNvPr>
              <p:cNvSpPr/>
              <p:nvPr/>
            </p:nvSpPr>
            <p:spPr>
              <a:xfrm>
                <a:off x="8459939" y="2709043"/>
                <a:ext cx="43708" cy="43708"/>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 name="TextBox 15">
              <a:extLst>
                <a:ext uri="{FF2B5EF4-FFF2-40B4-BE49-F238E27FC236}">
                  <a16:creationId xmlns:a16="http://schemas.microsoft.com/office/drawing/2014/main" id="{DA3B7213-3C1F-8BD5-C4AF-20810C7A56E5}"/>
                </a:ext>
              </a:extLst>
            </p:cNvPr>
            <p:cNvSpPr txBox="1"/>
            <p:nvPr/>
          </p:nvSpPr>
          <p:spPr>
            <a:xfrm>
              <a:off x="7917233" y="3429000"/>
              <a:ext cx="1557292" cy="584775"/>
            </a:xfrm>
            <a:prstGeom prst="rect">
              <a:avLst/>
            </a:prstGeom>
            <a:noFill/>
          </p:spPr>
          <p:txBody>
            <a:bodyPr wrap="square" rtlCol="0">
              <a:spAutoFit/>
            </a:bodyPr>
            <a:lstStyle/>
            <a:p>
              <a:pPr algn="ctr"/>
              <a:r>
                <a:rPr lang="en-IN" sz="3200" b="1" dirty="0">
                  <a:solidFill>
                    <a:srgbClr val="C00000"/>
                  </a:solidFill>
                  <a:latin typeface="Arial" panose="020B0604020202020204" pitchFamily="34" charset="0"/>
                  <a:cs typeface="Arial" panose="020B0604020202020204" pitchFamily="34" charset="0"/>
                </a:rPr>
                <a:t>DON’T</a:t>
              </a:r>
            </a:p>
          </p:txBody>
        </p:sp>
      </p:grpSp>
      <p:sp>
        <p:nvSpPr>
          <p:cNvPr id="6" name="Google Shape;1668;p22">
            <a:extLst>
              <a:ext uri="{FF2B5EF4-FFF2-40B4-BE49-F238E27FC236}">
                <a16:creationId xmlns:a16="http://schemas.microsoft.com/office/drawing/2014/main" id="{6F44182C-4FA2-B19F-5FAC-F14C932110E4}"/>
              </a:ext>
            </a:extLst>
          </p:cNvPr>
          <p:cNvSpPr txBox="1"/>
          <p:nvPr/>
        </p:nvSpPr>
        <p:spPr>
          <a:xfrm>
            <a:off x="601709" y="4237057"/>
            <a:ext cx="5068921" cy="745692"/>
          </a:xfrm>
          <a:prstGeom prst="rect">
            <a:avLst/>
          </a:prstGeom>
          <a:noFill/>
          <a:ln>
            <a:noFill/>
          </a:ln>
        </p:spPr>
        <p:txBody>
          <a:bodyPr spcFirstLastPara="1" wrap="square" lIns="0" tIns="0" rIns="0" bIns="0" anchor="t" anchorCtr="0">
            <a:noAutofit/>
          </a:bodyPr>
          <a:lstStyle/>
          <a:p>
            <a:pPr algn="ctr">
              <a:defRPr/>
            </a:pPr>
            <a:r>
              <a:rPr lang="en-US" sz="2400" dirty="0"/>
              <a:t>Don’t </a:t>
            </a:r>
            <a:r>
              <a:rPr lang="en-US" sz="2400" i="1" dirty="0"/>
              <a:t>Avoid Outcomes that May be Difficult to Measure</a:t>
            </a:r>
            <a:endParaRPr lang="en-US" sz="2400" dirty="0"/>
          </a:p>
          <a:p>
            <a:pPr algn="ctr">
              <a:defRPr/>
            </a:pPr>
            <a:endParaRPr lang="en-US" sz="2400" dirty="0"/>
          </a:p>
        </p:txBody>
      </p:sp>
      <p:sp>
        <p:nvSpPr>
          <p:cNvPr id="7" name="Google Shape;1668;p22">
            <a:extLst>
              <a:ext uri="{FF2B5EF4-FFF2-40B4-BE49-F238E27FC236}">
                <a16:creationId xmlns:a16="http://schemas.microsoft.com/office/drawing/2014/main" id="{34EF9CA7-9F0B-7C0B-A88B-5E39FBA14449}"/>
              </a:ext>
            </a:extLst>
          </p:cNvPr>
          <p:cNvSpPr txBox="1"/>
          <p:nvPr/>
        </p:nvSpPr>
        <p:spPr>
          <a:xfrm>
            <a:off x="6711161" y="4237057"/>
            <a:ext cx="5202165" cy="745692"/>
          </a:xfrm>
          <a:prstGeom prst="rect">
            <a:avLst/>
          </a:prstGeom>
          <a:noFill/>
          <a:ln>
            <a:noFill/>
          </a:ln>
        </p:spPr>
        <p:txBody>
          <a:bodyPr spcFirstLastPara="1" wrap="square" lIns="0" tIns="0" rIns="0" bIns="0" anchor="t" anchorCtr="0">
            <a:noAutofit/>
          </a:bodyPr>
          <a:lstStyle/>
          <a:p>
            <a:pPr algn="ctr">
              <a:defRPr/>
            </a:pPr>
            <a:r>
              <a:rPr lang="en-US" sz="2400" dirty="0"/>
              <a:t>Include learning outcomes that focus on developing skills, values, and self-awareness, even if they are difficult to measure. Use assessment tools such as written reflections, observations, or surveys to evaluate these outcomes.</a:t>
            </a:r>
          </a:p>
          <a:p>
            <a:pPr algn="ctr">
              <a:defRPr/>
            </a:pPr>
            <a:endParaRPr lang="en-US" sz="2400" dirty="0"/>
          </a:p>
        </p:txBody>
      </p:sp>
    </p:spTree>
    <p:extLst>
      <p:ext uri="{BB962C8B-B14F-4D97-AF65-F5344CB8AC3E}">
        <p14:creationId xmlns:p14="http://schemas.microsoft.com/office/powerpoint/2010/main" val="1137599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B441CE-A250-0ED0-DB10-7680405B6D29}"/>
              </a:ext>
            </a:extLst>
          </p:cNvPr>
          <p:cNvSpPr>
            <a:spLocks noGrp="1"/>
          </p:cNvSpPr>
          <p:nvPr>
            <p:ph type="title"/>
          </p:nvPr>
        </p:nvSpPr>
        <p:spPr>
          <a:xfrm>
            <a:off x="838200" y="365125"/>
            <a:ext cx="10862570" cy="700195"/>
          </a:xfrm>
        </p:spPr>
        <p:txBody>
          <a:bodyPr anchor="t">
            <a:normAutofit/>
          </a:bodyPr>
          <a:lstStyle/>
          <a:p>
            <a:r>
              <a:rPr lang="en-US" sz="4000" dirty="0">
                <a:cs typeface="Calibri Light"/>
              </a:rPr>
              <a:t>Mistakes to avoid when writing learning outcomes </a:t>
            </a:r>
            <a:endParaRPr lang="en-US" sz="4000" dirty="0"/>
          </a:p>
        </p:txBody>
      </p:sp>
      <p:sp>
        <p:nvSpPr>
          <p:cNvPr id="21" name="Freeform: Shape 20">
            <a:extLst>
              <a:ext uri="{FF2B5EF4-FFF2-40B4-BE49-F238E27FC236}">
                <a16:creationId xmlns:a16="http://schemas.microsoft.com/office/drawing/2014/main" id="{9F27AEEA-7C29-8515-0A21-33D0A80D6599}"/>
              </a:ext>
            </a:extLst>
          </p:cNvPr>
          <p:cNvSpPr/>
          <p:nvPr/>
        </p:nvSpPr>
        <p:spPr>
          <a:xfrm flipH="1" flipV="1">
            <a:off x="7688913" y="1706094"/>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2" name="Oval 21">
            <a:extLst>
              <a:ext uri="{FF2B5EF4-FFF2-40B4-BE49-F238E27FC236}">
                <a16:creationId xmlns:a16="http://schemas.microsoft.com/office/drawing/2014/main" id="{D5B6CFCA-514A-75E0-C7F3-071858260CC0}"/>
              </a:ext>
            </a:extLst>
          </p:cNvPr>
          <p:cNvSpPr/>
          <p:nvPr/>
        </p:nvSpPr>
        <p:spPr>
          <a:xfrm>
            <a:off x="8654113" y="1248894"/>
            <a:ext cx="914400" cy="914400"/>
          </a:xfrm>
          <a:prstGeom prst="ellipse">
            <a:avLst/>
          </a:prstGeom>
          <a:solidFill>
            <a:srgbClr val="00B05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3" name="Group 22">
            <a:extLst>
              <a:ext uri="{FF2B5EF4-FFF2-40B4-BE49-F238E27FC236}">
                <a16:creationId xmlns:a16="http://schemas.microsoft.com/office/drawing/2014/main" id="{4925F7E6-D3B4-9573-AD01-760F4A9A5882}"/>
              </a:ext>
            </a:extLst>
          </p:cNvPr>
          <p:cNvGrpSpPr/>
          <p:nvPr/>
        </p:nvGrpSpPr>
        <p:grpSpPr>
          <a:xfrm>
            <a:off x="8830981" y="1460803"/>
            <a:ext cx="586063" cy="490581"/>
            <a:chOff x="3896556" y="2485606"/>
            <a:chExt cx="586063" cy="490581"/>
          </a:xfrm>
        </p:grpSpPr>
        <p:sp>
          <p:nvSpPr>
            <p:cNvPr id="25" name="Freeform: Shape 24">
              <a:extLst>
                <a:ext uri="{FF2B5EF4-FFF2-40B4-BE49-F238E27FC236}">
                  <a16:creationId xmlns:a16="http://schemas.microsoft.com/office/drawing/2014/main" id="{F66D890D-74C5-33B6-B205-40FCE62F9B20}"/>
                </a:ext>
              </a:extLst>
            </p:cNvPr>
            <p:cNvSpPr/>
            <p:nvPr/>
          </p:nvSpPr>
          <p:spPr>
            <a:xfrm>
              <a:off x="4097164" y="2485606"/>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7880E7D6-75C1-7656-6780-BEB551CB2C46}"/>
                </a:ext>
              </a:extLst>
            </p:cNvPr>
            <p:cNvSpPr/>
            <p:nvPr/>
          </p:nvSpPr>
          <p:spPr>
            <a:xfrm>
              <a:off x="3896556" y="2660814"/>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7" name="Oval 26">
              <a:extLst>
                <a:ext uri="{FF2B5EF4-FFF2-40B4-BE49-F238E27FC236}">
                  <a16:creationId xmlns:a16="http://schemas.microsoft.com/office/drawing/2014/main" id="{91BFBE55-B1BA-F0E0-F44A-B10CB468EE47}"/>
                </a:ext>
              </a:extLst>
            </p:cNvPr>
            <p:cNvSpPr/>
            <p:nvPr/>
          </p:nvSpPr>
          <p:spPr>
            <a:xfrm>
              <a:off x="3942646" y="2709043"/>
              <a:ext cx="43708" cy="437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TextBox 23">
            <a:extLst>
              <a:ext uri="{FF2B5EF4-FFF2-40B4-BE49-F238E27FC236}">
                <a16:creationId xmlns:a16="http://schemas.microsoft.com/office/drawing/2014/main" id="{C0DD12D7-3FA4-8EC4-7A0B-F7C48678EBD9}"/>
              </a:ext>
            </a:extLst>
          </p:cNvPr>
          <p:cNvSpPr txBox="1"/>
          <p:nvPr/>
        </p:nvSpPr>
        <p:spPr>
          <a:xfrm>
            <a:off x="8332667" y="2404197"/>
            <a:ext cx="1557292" cy="584775"/>
          </a:xfrm>
          <a:prstGeom prst="rect">
            <a:avLst/>
          </a:prstGeom>
          <a:noFill/>
        </p:spPr>
        <p:txBody>
          <a:bodyPr wrap="square" rtlCol="0">
            <a:spAutoFit/>
          </a:bodyPr>
          <a:lstStyle/>
          <a:p>
            <a:pPr algn="ctr"/>
            <a:r>
              <a:rPr lang="en-IN" sz="3200" b="1" dirty="0">
                <a:solidFill>
                  <a:srgbClr val="00B050"/>
                </a:solidFill>
                <a:latin typeface="Arial" panose="020B0604020202020204" pitchFamily="34" charset="0"/>
                <a:cs typeface="Arial" panose="020B0604020202020204" pitchFamily="34" charset="0"/>
              </a:rPr>
              <a:t>DO</a:t>
            </a:r>
          </a:p>
        </p:txBody>
      </p:sp>
      <p:grpSp>
        <p:nvGrpSpPr>
          <p:cNvPr id="5" name="Group 4">
            <a:extLst>
              <a:ext uri="{FF2B5EF4-FFF2-40B4-BE49-F238E27FC236}">
                <a16:creationId xmlns:a16="http://schemas.microsoft.com/office/drawing/2014/main" id="{384E5A97-07C1-9C54-9145-F097E9F75874}"/>
              </a:ext>
            </a:extLst>
          </p:cNvPr>
          <p:cNvGrpSpPr/>
          <p:nvPr/>
        </p:nvGrpSpPr>
        <p:grpSpPr>
          <a:xfrm>
            <a:off x="1713770" y="1248894"/>
            <a:ext cx="2844801" cy="2546657"/>
            <a:chOff x="7273479" y="2273697"/>
            <a:chExt cx="2844801" cy="2546657"/>
          </a:xfrm>
        </p:grpSpPr>
        <p:sp>
          <p:nvSpPr>
            <p:cNvPr id="10" name="Freeform: Shape 9">
              <a:extLst>
                <a:ext uri="{FF2B5EF4-FFF2-40B4-BE49-F238E27FC236}">
                  <a16:creationId xmlns:a16="http://schemas.microsoft.com/office/drawing/2014/main" id="{4069CB0D-18F1-FB41-3869-6465199C50F1}"/>
                </a:ext>
              </a:extLst>
            </p:cNvPr>
            <p:cNvSpPr/>
            <p:nvPr/>
          </p:nvSpPr>
          <p:spPr>
            <a:xfrm flipH="1" flipV="1">
              <a:off x="7273479" y="2730897"/>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2" name="Oval 11">
              <a:extLst>
                <a:ext uri="{FF2B5EF4-FFF2-40B4-BE49-F238E27FC236}">
                  <a16:creationId xmlns:a16="http://schemas.microsoft.com/office/drawing/2014/main" id="{9C354A37-F70C-E5E9-1E4F-A302A11A3450}"/>
                </a:ext>
              </a:extLst>
            </p:cNvPr>
            <p:cNvSpPr/>
            <p:nvPr/>
          </p:nvSpPr>
          <p:spPr>
            <a:xfrm>
              <a:off x="8238679" y="2273697"/>
              <a:ext cx="914400" cy="914400"/>
            </a:xfrm>
            <a:prstGeom prst="ellipse">
              <a:avLst/>
            </a:prstGeom>
            <a:solidFill>
              <a:srgbClr val="C0000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 name="Group 13">
              <a:extLst>
                <a:ext uri="{FF2B5EF4-FFF2-40B4-BE49-F238E27FC236}">
                  <a16:creationId xmlns:a16="http://schemas.microsoft.com/office/drawing/2014/main" id="{01078115-ED4B-4B55-6F7A-2D4850A86C32}"/>
                </a:ext>
              </a:extLst>
            </p:cNvPr>
            <p:cNvGrpSpPr/>
            <p:nvPr/>
          </p:nvGrpSpPr>
          <p:grpSpPr>
            <a:xfrm>
              <a:off x="8415547" y="2485606"/>
              <a:ext cx="586063" cy="490581"/>
              <a:chOff x="8415547" y="2485608"/>
              <a:chExt cx="586063" cy="490581"/>
            </a:xfrm>
          </p:grpSpPr>
          <p:sp>
            <p:nvSpPr>
              <p:cNvPr id="17" name="Freeform: Shape 16">
                <a:extLst>
                  <a:ext uri="{FF2B5EF4-FFF2-40B4-BE49-F238E27FC236}">
                    <a16:creationId xmlns:a16="http://schemas.microsoft.com/office/drawing/2014/main" id="{D9181043-A942-AECC-9B5F-3D269F427570}"/>
                  </a:ext>
                </a:extLst>
              </p:cNvPr>
              <p:cNvSpPr/>
              <p:nvPr/>
            </p:nvSpPr>
            <p:spPr>
              <a:xfrm rot="10800000" flipH="1">
                <a:off x="8616155" y="2485608"/>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C74B1C62-CC7A-8F67-0AE9-B9479B39A47A}"/>
                  </a:ext>
                </a:extLst>
              </p:cNvPr>
              <p:cNvSpPr/>
              <p:nvPr/>
            </p:nvSpPr>
            <p:spPr>
              <a:xfrm rot="10800000" flipH="1">
                <a:off x="8415547" y="2506633"/>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0" name="Oval 19">
                <a:extLst>
                  <a:ext uri="{FF2B5EF4-FFF2-40B4-BE49-F238E27FC236}">
                    <a16:creationId xmlns:a16="http://schemas.microsoft.com/office/drawing/2014/main" id="{6E851E5F-44E1-31BC-47EB-2F991078BC89}"/>
                  </a:ext>
                </a:extLst>
              </p:cNvPr>
              <p:cNvSpPr/>
              <p:nvPr/>
            </p:nvSpPr>
            <p:spPr>
              <a:xfrm>
                <a:off x="8459939" y="2709043"/>
                <a:ext cx="43708" cy="43708"/>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 name="TextBox 15">
              <a:extLst>
                <a:ext uri="{FF2B5EF4-FFF2-40B4-BE49-F238E27FC236}">
                  <a16:creationId xmlns:a16="http://schemas.microsoft.com/office/drawing/2014/main" id="{DA3B7213-3C1F-8BD5-C4AF-20810C7A56E5}"/>
                </a:ext>
              </a:extLst>
            </p:cNvPr>
            <p:cNvSpPr txBox="1"/>
            <p:nvPr/>
          </p:nvSpPr>
          <p:spPr>
            <a:xfrm>
              <a:off x="7917233" y="3429000"/>
              <a:ext cx="1557292" cy="584775"/>
            </a:xfrm>
            <a:prstGeom prst="rect">
              <a:avLst/>
            </a:prstGeom>
            <a:noFill/>
          </p:spPr>
          <p:txBody>
            <a:bodyPr wrap="square" rtlCol="0">
              <a:spAutoFit/>
            </a:bodyPr>
            <a:lstStyle/>
            <a:p>
              <a:pPr algn="ctr"/>
              <a:r>
                <a:rPr lang="en-IN" sz="3200" b="1" dirty="0">
                  <a:solidFill>
                    <a:srgbClr val="C00000"/>
                  </a:solidFill>
                  <a:latin typeface="Arial" panose="020B0604020202020204" pitchFamily="34" charset="0"/>
                  <a:cs typeface="Arial" panose="020B0604020202020204" pitchFamily="34" charset="0"/>
                </a:rPr>
                <a:t>DON’T</a:t>
              </a:r>
            </a:p>
          </p:txBody>
        </p:sp>
      </p:grpSp>
      <p:sp>
        <p:nvSpPr>
          <p:cNvPr id="6" name="Google Shape;1668;p22">
            <a:extLst>
              <a:ext uri="{FF2B5EF4-FFF2-40B4-BE49-F238E27FC236}">
                <a16:creationId xmlns:a16="http://schemas.microsoft.com/office/drawing/2014/main" id="{6F44182C-4FA2-B19F-5FAC-F14C932110E4}"/>
              </a:ext>
            </a:extLst>
          </p:cNvPr>
          <p:cNvSpPr txBox="1"/>
          <p:nvPr/>
        </p:nvSpPr>
        <p:spPr>
          <a:xfrm>
            <a:off x="601709" y="4237057"/>
            <a:ext cx="5068921" cy="745692"/>
          </a:xfrm>
          <a:prstGeom prst="rect">
            <a:avLst/>
          </a:prstGeom>
          <a:noFill/>
          <a:ln>
            <a:noFill/>
          </a:ln>
        </p:spPr>
        <p:txBody>
          <a:bodyPr spcFirstLastPara="1" wrap="square" lIns="0" tIns="0" rIns="0" bIns="0" anchor="t" anchorCtr="0">
            <a:noAutofit/>
          </a:bodyPr>
          <a:lstStyle/>
          <a:p>
            <a:pPr algn="ctr">
              <a:defRPr/>
            </a:pPr>
            <a:r>
              <a:rPr lang="en-US" sz="2400" dirty="0"/>
              <a:t>Don’t use learning outcomes only as a checklist for grading or evaluation purposes.  </a:t>
            </a:r>
          </a:p>
        </p:txBody>
      </p:sp>
      <p:sp>
        <p:nvSpPr>
          <p:cNvPr id="7" name="Google Shape;1668;p22">
            <a:extLst>
              <a:ext uri="{FF2B5EF4-FFF2-40B4-BE49-F238E27FC236}">
                <a16:creationId xmlns:a16="http://schemas.microsoft.com/office/drawing/2014/main" id="{34EF9CA7-9F0B-7C0B-A88B-5E39FBA14449}"/>
              </a:ext>
            </a:extLst>
          </p:cNvPr>
          <p:cNvSpPr txBox="1"/>
          <p:nvPr/>
        </p:nvSpPr>
        <p:spPr>
          <a:xfrm>
            <a:off x="6711161" y="4237057"/>
            <a:ext cx="5202165" cy="745692"/>
          </a:xfrm>
          <a:prstGeom prst="rect">
            <a:avLst/>
          </a:prstGeom>
          <a:noFill/>
          <a:ln>
            <a:noFill/>
          </a:ln>
        </p:spPr>
        <p:txBody>
          <a:bodyPr spcFirstLastPara="1" wrap="square" lIns="0" tIns="0" rIns="0" bIns="0" anchor="t" anchorCtr="0">
            <a:noAutofit/>
          </a:bodyPr>
          <a:lstStyle/>
          <a:p>
            <a:pPr algn="ctr">
              <a:defRPr/>
            </a:pPr>
            <a:r>
              <a:rPr lang="en-US" sz="2400" dirty="0"/>
              <a:t>Follow-through: It's important for instructors to not only write effective learning outcomes, but to also use them throughout the course to guide teaching and assessment.</a:t>
            </a:r>
          </a:p>
          <a:p>
            <a:pPr algn="ctr">
              <a:defRPr/>
            </a:pPr>
            <a:endParaRPr lang="en-US" sz="2400" dirty="0"/>
          </a:p>
        </p:txBody>
      </p:sp>
    </p:spTree>
    <p:extLst>
      <p:ext uri="{BB962C8B-B14F-4D97-AF65-F5344CB8AC3E}">
        <p14:creationId xmlns:p14="http://schemas.microsoft.com/office/powerpoint/2010/main" val="3958151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B441CE-A250-0ED0-DB10-7680405B6D29}"/>
              </a:ext>
            </a:extLst>
          </p:cNvPr>
          <p:cNvSpPr>
            <a:spLocks noGrp="1"/>
          </p:cNvSpPr>
          <p:nvPr>
            <p:ph type="title"/>
          </p:nvPr>
        </p:nvSpPr>
        <p:spPr>
          <a:xfrm>
            <a:off x="838200" y="365125"/>
            <a:ext cx="10862570" cy="700195"/>
          </a:xfrm>
        </p:spPr>
        <p:txBody>
          <a:bodyPr anchor="t">
            <a:normAutofit/>
          </a:bodyPr>
          <a:lstStyle/>
          <a:p>
            <a:r>
              <a:rPr lang="en-US" sz="4000" dirty="0">
                <a:cs typeface="Calibri Light"/>
              </a:rPr>
              <a:t>Mistakes to avoid when writing learning outcomes </a:t>
            </a:r>
            <a:endParaRPr lang="en-US" sz="4000" dirty="0"/>
          </a:p>
        </p:txBody>
      </p:sp>
      <p:sp>
        <p:nvSpPr>
          <p:cNvPr id="21" name="Freeform: Shape 20">
            <a:extLst>
              <a:ext uri="{FF2B5EF4-FFF2-40B4-BE49-F238E27FC236}">
                <a16:creationId xmlns:a16="http://schemas.microsoft.com/office/drawing/2014/main" id="{9F27AEEA-7C29-8515-0A21-33D0A80D6599}"/>
              </a:ext>
            </a:extLst>
          </p:cNvPr>
          <p:cNvSpPr/>
          <p:nvPr/>
        </p:nvSpPr>
        <p:spPr>
          <a:xfrm flipH="1" flipV="1">
            <a:off x="7688913" y="1706094"/>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2" name="Oval 21">
            <a:extLst>
              <a:ext uri="{FF2B5EF4-FFF2-40B4-BE49-F238E27FC236}">
                <a16:creationId xmlns:a16="http://schemas.microsoft.com/office/drawing/2014/main" id="{D5B6CFCA-514A-75E0-C7F3-071858260CC0}"/>
              </a:ext>
            </a:extLst>
          </p:cNvPr>
          <p:cNvSpPr/>
          <p:nvPr/>
        </p:nvSpPr>
        <p:spPr>
          <a:xfrm>
            <a:off x="8654113" y="1248894"/>
            <a:ext cx="914400" cy="914400"/>
          </a:xfrm>
          <a:prstGeom prst="ellipse">
            <a:avLst/>
          </a:prstGeom>
          <a:solidFill>
            <a:srgbClr val="00B05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3" name="Group 22">
            <a:extLst>
              <a:ext uri="{FF2B5EF4-FFF2-40B4-BE49-F238E27FC236}">
                <a16:creationId xmlns:a16="http://schemas.microsoft.com/office/drawing/2014/main" id="{4925F7E6-D3B4-9573-AD01-760F4A9A5882}"/>
              </a:ext>
            </a:extLst>
          </p:cNvPr>
          <p:cNvGrpSpPr/>
          <p:nvPr/>
        </p:nvGrpSpPr>
        <p:grpSpPr>
          <a:xfrm>
            <a:off x="8830981" y="1460803"/>
            <a:ext cx="586063" cy="490581"/>
            <a:chOff x="3896556" y="2485606"/>
            <a:chExt cx="586063" cy="490581"/>
          </a:xfrm>
        </p:grpSpPr>
        <p:sp>
          <p:nvSpPr>
            <p:cNvPr id="25" name="Freeform: Shape 24">
              <a:extLst>
                <a:ext uri="{FF2B5EF4-FFF2-40B4-BE49-F238E27FC236}">
                  <a16:creationId xmlns:a16="http://schemas.microsoft.com/office/drawing/2014/main" id="{F66D890D-74C5-33B6-B205-40FCE62F9B20}"/>
                </a:ext>
              </a:extLst>
            </p:cNvPr>
            <p:cNvSpPr/>
            <p:nvPr/>
          </p:nvSpPr>
          <p:spPr>
            <a:xfrm>
              <a:off x="4097164" y="2485606"/>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7880E7D6-75C1-7656-6780-BEB551CB2C46}"/>
                </a:ext>
              </a:extLst>
            </p:cNvPr>
            <p:cNvSpPr/>
            <p:nvPr/>
          </p:nvSpPr>
          <p:spPr>
            <a:xfrm>
              <a:off x="3896556" y="2660814"/>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7" name="Oval 26">
              <a:extLst>
                <a:ext uri="{FF2B5EF4-FFF2-40B4-BE49-F238E27FC236}">
                  <a16:creationId xmlns:a16="http://schemas.microsoft.com/office/drawing/2014/main" id="{91BFBE55-B1BA-F0E0-F44A-B10CB468EE47}"/>
                </a:ext>
              </a:extLst>
            </p:cNvPr>
            <p:cNvSpPr/>
            <p:nvPr/>
          </p:nvSpPr>
          <p:spPr>
            <a:xfrm>
              <a:off x="3942646" y="2709043"/>
              <a:ext cx="43708" cy="437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TextBox 23">
            <a:extLst>
              <a:ext uri="{FF2B5EF4-FFF2-40B4-BE49-F238E27FC236}">
                <a16:creationId xmlns:a16="http://schemas.microsoft.com/office/drawing/2014/main" id="{C0DD12D7-3FA4-8EC4-7A0B-F7C48678EBD9}"/>
              </a:ext>
            </a:extLst>
          </p:cNvPr>
          <p:cNvSpPr txBox="1"/>
          <p:nvPr/>
        </p:nvSpPr>
        <p:spPr>
          <a:xfrm>
            <a:off x="8332667" y="2404197"/>
            <a:ext cx="1557292" cy="584775"/>
          </a:xfrm>
          <a:prstGeom prst="rect">
            <a:avLst/>
          </a:prstGeom>
          <a:noFill/>
        </p:spPr>
        <p:txBody>
          <a:bodyPr wrap="square" rtlCol="0">
            <a:spAutoFit/>
          </a:bodyPr>
          <a:lstStyle/>
          <a:p>
            <a:pPr algn="ctr"/>
            <a:r>
              <a:rPr lang="en-IN" sz="3200" b="1" dirty="0">
                <a:solidFill>
                  <a:srgbClr val="00B050"/>
                </a:solidFill>
                <a:latin typeface="Arial" panose="020B0604020202020204" pitchFamily="34" charset="0"/>
                <a:cs typeface="Arial" panose="020B0604020202020204" pitchFamily="34" charset="0"/>
              </a:rPr>
              <a:t>DO</a:t>
            </a:r>
          </a:p>
        </p:txBody>
      </p:sp>
      <p:grpSp>
        <p:nvGrpSpPr>
          <p:cNvPr id="5" name="Group 4">
            <a:extLst>
              <a:ext uri="{FF2B5EF4-FFF2-40B4-BE49-F238E27FC236}">
                <a16:creationId xmlns:a16="http://schemas.microsoft.com/office/drawing/2014/main" id="{384E5A97-07C1-9C54-9145-F097E9F75874}"/>
              </a:ext>
            </a:extLst>
          </p:cNvPr>
          <p:cNvGrpSpPr/>
          <p:nvPr/>
        </p:nvGrpSpPr>
        <p:grpSpPr>
          <a:xfrm>
            <a:off x="1713770" y="1248894"/>
            <a:ext cx="2844801" cy="2546657"/>
            <a:chOff x="7273479" y="2273697"/>
            <a:chExt cx="2844801" cy="2546657"/>
          </a:xfrm>
        </p:grpSpPr>
        <p:sp>
          <p:nvSpPr>
            <p:cNvPr id="10" name="Freeform: Shape 9">
              <a:extLst>
                <a:ext uri="{FF2B5EF4-FFF2-40B4-BE49-F238E27FC236}">
                  <a16:creationId xmlns:a16="http://schemas.microsoft.com/office/drawing/2014/main" id="{4069CB0D-18F1-FB41-3869-6465199C50F1}"/>
                </a:ext>
              </a:extLst>
            </p:cNvPr>
            <p:cNvSpPr/>
            <p:nvPr/>
          </p:nvSpPr>
          <p:spPr>
            <a:xfrm flipH="1" flipV="1">
              <a:off x="7273479" y="2730897"/>
              <a:ext cx="2844801" cy="2089457"/>
            </a:xfrm>
            <a:custGeom>
              <a:avLst/>
              <a:gdLst>
                <a:gd name="connsiteX0" fmla="*/ 3127007 w 3273778"/>
                <a:gd name="connsiteY0" fmla="*/ 2404533 h 2404533"/>
                <a:gd name="connsiteX1" fmla="*/ 146771 w 3273778"/>
                <a:gd name="connsiteY1" fmla="*/ 2404533 h 2404533"/>
                <a:gd name="connsiteX2" fmla="*/ 0 w 3273778"/>
                <a:gd name="connsiteY2" fmla="*/ 2257762 h 2404533"/>
                <a:gd name="connsiteX3" fmla="*/ 0 w 3273778"/>
                <a:gd name="connsiteY3" fmla="*/ 451571 h 2404533"/>
                <a:gd name="connsiteX4" fmla="*/ 146771 w 3273778"/>
                <a:gd name="connsiteY4" fmla="*/ 304800 h 2404533"/>
                <a:gd name="connsiteX5" fmla="*/ 1413731 w 3273778"/>
                <a:gd name="connsiteY5" fmla="*/ 304800 h 2404533"/>
                <a:gd name="connsiteX6" fmla="*/ 1636889 w 3273778"/>
                <a:gd name="connsiteY6" fmla="*/ 0 h 2404533"/>
                <a:gd name="connsiteX7" fmla="*/ 1860046 w 3273778"/>
                <a:gd name="connsiteY7" fmla="*/ 304800 h 2404533"/>
                <a:gd name="connsiteX8" fmla="*/ 3127007 w 3273778"/>
                <a:gd name="connsiteY8" fmla="*/ 304800 h 2404533"/>
                <a:gd name="connsiteX9" fmla="*/ 3273778 w 3273778"/>
                <a:gd name="connsiteY9" fmla="*/ 451571 h 2404533"/>
                <a:gd name="connsiteX10" fmla="*/ 3273778 w 3273778"/>
                <a:gd name="connsiteY10" fmla="*/ 2257762 h 2404533"/>
                <a:gd name="connsiteX11" fmla="*/ 3127007 w 3273778"/>
                <a:gd name="connsiteY11" fmla="*/ 2404533 h 240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778" h="2404533">
                  <a:moveTo>
                    <a:pt x="3127007" y="2404533"/>
                  </a:moveTo>
                  <a:lnTo>
                    <a:pt x="146771" y="2404533"/>
                  </a:lnTo>
                  <a:cubicBezTo>
                    <a:pt x="65712" y="2404533"/>
                    <a:pt x="0" y="2338821"/>
                    <a:pt x="0" y="2257762"/>
                  </a:cubicBezTo>
                  <a:lnTo>
                    <a:pt x="0" y="451571"/>
                  </a:lnTo>
                  <a:cubicBezTo>
                    <a:pt x="0" y="370512"/>
                    <a:pt x="65712" y="304800"/>
                    <a:pt x="146771" y="304800"/>
                  </a:cubicBezTo>
                  <a:lnTo>
                    <a:pt x="1413731" y="304800"/>
                  </a:lnTo>
                  <a:lnTo>
                    <a:pt x="1636889" y="0"/>
                  </a:lnTo>
                  <a:lnTo>
                    <a:pt x="1860046" y="304800"/>
                  </a:lnTo>
                  <a:lnTo>
                    <a:pt x="3127007" y="304800"/>
                  </a:lnTo>
                  <a:cubicBezTo>
                    <a:pt x="3208066" y="304800"/>
                    <a:pt x="3273778" y="370512"/>
                    <a:pt x="3273778" y="451571"/>
                  </a:cubicBezTo>
                  <a:lnTo>
                    <a:pt x="3273778" y="2257762"/>
                  </a:lnTo>
                  <a:cubicBezTo>
                    <a:pt x="3273778" y="2338821"/>
                    <a:pt x="3208066" y="2404533"/>
                    <a:pt x="3127007" y="2404533"/>
                  </a:cubicBezTo>
                  <a:close/>
                </a:path>
              </a:pathLst>
            </a:cu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2" name="Oval 11">
              <a:extLst>
                <a:ext uri="{FF2B5EF4-FFF2-40B4-BE49-F238E27FC236}">
                  <a16:creationId xmlns:a16="http://schemas.microsoft.com/office/drawing/2014/main" id="{9C354A37-F70C-E5E9-1E4F-A302A11A3450}"/>
                </a:ext>
              </a:extLst>
            </p:cNvPr>
            <p:cNvSpPr/>
            <p:nvPr/>
          </p:nvSpPr>
          <p:spPr>
            <a:xfrm>
              <a:off x="8238679" y="2273697"/>
              <a:ext cx="914400" cy="914400"/>
            </a:xfrm>
            <a:prstGeom prst="ellipse">
              <a:avLst/>
            </a:prstGeom>
            <a:solidFill>
              <a:srgbClr val="C00000"/>
            </a:solidFill>
            <a:ln w="28575">
              <a:solidFill>
                <a:schemeClr val="bg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 name="Group 13">
              <a:extLst>
                <a:ext uri="{FF2B5EF4-FFF2-40B4-BE49-F238E27FC236}">
                  <a16:creationId xmlns:a16="http://schemas.microsoft.com/office/drawing/2014/main" id="{01078115-ED4B-4B55-6F7A-2D4850A86C32}"/>
                </a:ext>
              </a:extLst>
            </p:cNvPr>
            <p:cNvGrpSpPr/>
            <p:nvPr/>
          </p:nvGrpSpPr>
          <p:grpSpPr>
            <a:xfrm>
              <a:off x="8415547" y="2485606"/>
              <a:ext cx="586063" cy="490581"/>
              <a:chOff x="8415547" y="2485608"/>
              <a:chExt cx="586063" cy="490581"/>
            </a:xfrm>
          </p:grpSpPr>
          <p:sp>
            <p:nvSpPr>
              <p:cNvPr id="17" name="Freeform: Shape 16">
                <a:extLst>
                  <a:ext uri="{FF2B5EF4-FFF2-40B4-BE49-F238E27FC236}">
                    <a16:creationId xmlns:a16="http://schemas.microsoft.com/office/drawing/2014/main" id="{D9181043-A942-AECC-9B5F-3D269F427570}"/>
                  </a:ext>
                </a:extLst>
              </p:cNvPr>
              <p:cNvSpPr/>
              <p:nvPr/>
            </p:nvSpPr>
            <p:spPr>
              <a:xfrm rot="10800000" flipH="1">
                <a:off x="8616155" y="2485608"/>
                <a:ext cx="385455" cy="490581"/>
              </a:xfrm>
              <a:custGeom>
                <a:avLst/>
                <a:gdLst>
                  <a:gd name="connsiteX0" fmla="*/ 465667 w 465666"/>
                  <a:gd name="connsiteY0" fmla="*/ 287867 h 592667"/>
                  <a:gd name="connsiteX1" fmla="*/ 414867 w 465666"/>
                  <a:gd name="connsiteY1" fmla="*/ 237067 h 592667"/>
                  <a:gd name="connsiteX2" fmla="*/ 254000 w 465666"/>
                  <a:gd name="connsiteY2" fmla="*/ 237067 h 592667"/>
                  <a:gd name="connsiteX3" fmla="*/ 228600 w 465666"/>
                  <a:gd name="connsiteY3" fmla="*/ 212514 h 592667"/>
                  <a:gd name="connsiteX4" fmla="*/ 254000 w 465666"/>
                  <a:gd name="connsiteY4" fmla="*/ 50800 h 592667"/>
                  <a:gd name="connsiteX5" fmla="*/ 203200 w 465666"/>
                  <a:gd name="connsiteY5" fmla="*/ 0 h 592667"/>
                  <a:gd name="connsiteX6" fmla="*/ 152400 w 465666"/>
                  <a:gd name="connsiteY6" fmla="*/ 50800 h 592667"/>
                  <a:gd name="connsiteX7" fmla="*/ 0 w 465666"/>
                  <a:gd name="connsiteY7" fmla="*/ 254000 h 592667"/>
                  <a:gd name="connsiteX8" fmla="*/ 0 w 465666"/>
                  <a:gd name="connsiteY8" fmla="*/ 524934 h 592667"/>
                  <a:gd name="connsiteX9" fmla="*/ 177800 w 465666"/>
                  <a:gd name="connsiteY9" fmla="*/ 592667 h 592667"/>
                  <a:gd name="connsiteX10" fmla="*/ 330200 w 465666"/>
                  <a:gd name="connsiteY10" fmla="*/ 592667 h 592667"/>
                  <a:gd name="connsiteX11" fmla="*/ 381000 w 465666"/>
                  <a:gd name="connsiteY11" fmla="*/ 541867 h 592667"/>
                  <a:gd name="connsiteX12" fmla="*/ 367453 w 465666"/>
                  <a:gd name="connsiteY12" fmla="*/ 508001 h 592667"/>
                  <a:gd name="connsiteX13" fmla="*/ 372533 w 465666"/>
                  <a:gd name="connsiteY13" fmla="*/ 508001 h 592667"/>
                  <a:gd name="connsiteX14" fmla="*/ 423333 w 465666"/>
                  <a:gd name="connsiteY14" fmla="*/ 457201 h 592667"/>
                  <a:gd name="connsiteX15" fmla="*/ 408940 w 465666"/>
                  <a:gd name="connsiteY15" fmla="*/ 421641 h 592667"/>
                  <a:gd name="connsiteX16" fmla="*/ 448733 w 465666"/>
                  <a:gd name="connsiteY16" fmla="*/ 372534 h 592667"/>
                  <a:gd name="connsiteX17" fmla="*/ 432647 w 465666"/>
                  <a:gd name="connsiteY17" fmla="*/ 335280 h 592667"/>
                  <a:gd name="connsiteX18" fmla="*/ 465667 w 465666"/>
                  <a:gd name="connsiteY18" fmla="*/ 287867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666" h="592667">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C74B1C62-CC7A-8F67-0AE9-B9479B39A47A}"/>
                  </a:ext>
                </a:extLst>
              </p:cNvPr>
              <p:cNvSpPr/>
              <p:nvPr/>
            </p:nvSpPr>
            <p:spPr>
              <a:xfrm rot="10800000" flipH="1">
                <a:off x="8415547" y="2506633"/>
                <a:ext cx="133157" cy="294348"/>
              </a:xfrm>
              <a:custGeom>
                <a:avLst/>
                <a:gdLst>
                  <a:gd name="connsiteX0" fmla="*/ 127000 w 160866"/>
                  <a:gd name="connsiteY0" fmla="*/ 0 h 355600"/>
                  <a:gd name="connsiteX1" fmla="*/ 0 w 160866"/>
                  <a:gd name="connsiteY1" fmla="*/ 0 h 355600"/>
                  <a:gd name="connsiteX2" fmla="*/ 0 w 160866"/>
                  <a:gd name="connsiteY2" fmla="*/ 355600 h 355600"/>
                  <a:gd name="connsiteX3" fmla="*/ 127000 w 160866"/>
                  <a:gd name="connsiteY3" fmla="*/ 355600 h 355600"/>
                  <a:gd name="connsiteX4" fmla="*/ 160867 w 160866"/>
                  <a:gd name="connsiteY4" fmla="*/ 321734 h 355600"/>
                  <a:gd name="connsiteX5" fmla="*/ 160867 w 160866"/>
                  <a:gd name="connsiteY5" fmla="*/ 33867 h 355600"/>
                  <a:gd name="connsiteX6" fmla="*/ 127000 w 160866"/>
                  <a:gd name="connsiteY6"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66" h="35560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solidFill>
                <a:schemeClr val="bg1"/>
              </a:solidFill>
              <a:ln w="38100" cap="flat">
                <a:solidFill>
                  <a:schemeClr val="bg1"/>
                </a:solidFill>
                <a:prstDash val="solid"/>
                <a:miter/>
              </a:ln>
            </p:spPr>
            <p:txBody>
              <a:bodyPr rtlCol="0" anchor="ctr"/>
              <a:lstStyle/>
              <a:p>
                <a:endParaRPr lang="en-IN"/>
              </a:p>
            </p:txBody>
          </p:sp>
          <p:sp>
            <p:nvSpPr>
              <p:cNvPr id="20" name="Oval 19">
                <a:extLst>
                  <a:ext uri="{FF2B5EF4-FFF2-40B4-BE49-F238E27FC236}">
                    <a16:creationId xmlns:a16="http://schemas.microsoft.com/office/drawing/2014/main" id="{6E851E5F-44E1-31BC-47EB-2F991078BC89}"/>
                  </a:ext>
                </a:extLst>
              </p:cNvPr>
              <p:cNvSpPr/>
              <p:nvPr/>
            </p:nvSpPr>
            <p:spPr>
              <a:xfrm>
                <a:off x="8459939" y="2709043"/>
                <a:ext cx="43708" cy="43708"/>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 name="TextBox 15">
              <a:extLst>
                <a:ext uri="{FF2B5EF4-FFF2-40B4-BE49-F238E27FC236}">
                  <a16:creationId xmlns:a16="http://schemas.microsoft.com/office/drawing/2014/main" id="{DA3B7213-3C1F-8BD5-C4AF-20810C7A56E5}"/>
                </a:ext>
              </a:extLst>
            </p:cNvPr>
            <p:cNvSpPr txBox="1"/>
            <p:nvPr/>
          </p:nvSpPr>
          <p:spPr>
            <a:xfrm>
              <a:off x="7917233" y="3429000"/>
              <a:ext cx="1557292" cy="584775"/>
            </a:xfrm>
            <a:prstGeom prst="rect">
              <a:avLst/>
            </a:prstGeom>
            <a:noFill/>
          </p:spPr>
          <p:txBody>
            <a:bodyPr wrap="square" rtlCol="0">
              <a:spAutoFit/>
            </a:bodyPr>
            <a:lstStyle/>
            <a:p>
              <a:pPr algn="ctr"/>
              <a:r>
                <a:rPr lang="en-IN" sz="3200" b="1" dirty="0">
                  <a:solidFill>
                    <a:srgbClr val="C00000"/>
                  </a:solidFill>
                  <a:latin typeface="Arial" panose="020B0604020202020204" pitchFamily="34" charset="0"/>
                  <a:cs typeface="Arial" panose="020B0604020202020204" pitchFamily="34" charset="0"/>
                </a:rPr>
                <a:t>DON’T</a:t>
              </a:r>
            </a:p>
          </p:txBody>
        </p:sp>
      </p:grpSp>
      <p:sp>
        <p:nvSpPr>
          <p:cNvPr id="6" name="Google Shape;1668;p22">
            <a:extLst>
              <a:ext uri="{FF2B5EF4-FFF2-40B4-BE49-F238E27FC236}">
                <a16:creationId xmlns:a16="http://schemas.microsoft.com/office/drawing/2014/main" id="{6F44182C-4FA2-B19F-5FAC-F14C932110E4}"/>
              </a:ext>
            </a:extLst>
          </p:cNvPr>
          <p:cNvSpPr txBox="1"/>
          <p:nvPr/>
        </p:nvSpPr>
        <p:spPr>
          <a:xfrm>
            <a:off x="601709" y="4237057"/>
            <a:ext cx="5068921" cy="745692"/>
          </a:xfrm>
          <a:prstGeom prst="rect">
            <a:avLst/>
          </a:prstGeom>
          <a:noFill/>
          <a:ln>
            <a:noFill/>
          </a:ln>
        </p:spPr>
        <p:txBody>
          <a:bodyPr spcFirstLastPara="1" wrap="square" lIns="0" tIns="0" rIns="0" bIns="0" anchor="t" anchorCtr="0">
            <a:noAutofit/>
          </a:bodyPr>
          <a:lstStyle/>
          <a:p>
            <a:pPr algn="ctr">
              <a:defRPr/>
            </a:pPr>
            <a:r>
              <a:rPr lang="en-US" sz="2400" dirty="0"/>
              <a:t>Don’t assume that students will automatically meet the learning outcomes without proper guidance or  feedback.  </a:t>
            </a:r>
          </a:p>
        </p:txBody>
      </p:sp>
      <p:sp>
        <p:nvSpPr>
          <p:cNvPr id="7" name="Google Shape;1668;p22">
            <a:extLst>
              <a:ext uri="{FF2B5EF4-FFF2-40B4-BE49-F238E27FC236}">
                <a16:creationId xmlns:a16="http://schemas.microsoft.com/office/drawing/2014/main" id="{34EF9CA7-9F0B-7C0B-A88B-5E39FBA14449}"/>
              </a:ext>
            </a:extLst>
          </p:cNvPr>
          <p:cNvSpPr txBox="1"/>
          <p:nvPr/>
        </p:nvSpPr>
        <p:spPr>
          <a:xfrm>
            <a:off x="6711161" y="4237057"/>
            <a:ext cx="5202165" cy="745692"/>
          </a:xfrm>
          <a:prstGeom prst="rect">
            <a:avLst/>
          </a:prstGeom>
          <a:noFill/>
          <a:ln>
            <a:noFill/>
          </a:ln>
        </p:spPr>
        <p:txBody>
          <a:bodyPr spcFirstLastPara="1" wrap="square" lIns="0" tIns="0" rIns="0" bIns="0" anchor="t" anchorCtr="0">
            <a:noAutofit/>
          </a:bodyPr>
          <a:lstStyle/>
          <a:p>
            <a:pPr algn="ctr">
              <a:defRPr/>
            </a:pPr>
            <a:r>
              <a:rPr lang="en-US" sz="2400" dirty="0"/>
              <a:t>Actively communicate with students about the learning outcomes and provide them with regular opportunities to assess their progress and receive feedback..</a:t>
            </a:r>
          </a:p>
          <a:p>
            <a:pPr algn="ctr">
              <a:defRPr/>
            </a:pPr>
            <a:endParaRPr lang="en-US" sz="2400" dirty="0"/>
          </a:p>
        </p:txBody>
      </p:sp>
    </p:spTree>
    <p:extLst>
      <p:ext uri="{BB962C8B-B14F-4D97-AF65-F5344CB8AC3E}">
        <p14:creationId xmlns:p14="http://schemas.microsoft.com/office/powerpoint/2010/main" val="3322888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E4689-6DF3-0551-CC03-715EE5430BD1}"/>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cs typeface="Calibri Light"/>
              </a:rPr>
              <a:t>Reviewing Learning Outcomes/Objectives</a:t>
            </a:r>
            <a:endParaRPr lang="en-US" sz="3200" dirty="0">
              <a:solidFill>
                <a:schemeClr val="bg1"/>
              </a:solidFill>
            </a:endParaRPr>
          </a:p>
        </p:txBody>
      </p:sp>
      <p:graphicFrame>
        <p:nvGraphicFramePr>
          <p:cNvPr id="4" name="Table 3">
            <a:extLst>
              <a:ext uri="{FF2B5EF4-FFF2-40B4-BE49-F238E27FC236}">
                <a16:creationId xmlns:a16="http://schemas.microsoft.com/office/drawing/2014/main" id="{6B338D3E-47E6-A5B7-831D-06FC92294457}"/>
              </a:ext>
            </a:extLst>
          </p:cNvPr>
          <p:cNvGraphicFramePr>
            <a:graphicFrameLocks noGrp="1"/>
          </p:cNvGraphicFramePr>
          <p:nvPr>
            <p:extLst>
              <p:ext uri="{D42A27DB-BD31-4B8C-83A1-F6EECF244321}">
                <p14:modId xmlns:p14="http://schemas.microsoft.com/office/powerpoint/2010/main" val="3122624745"/>
              </p:ext>
            </p:extLst>
          </p:nvPr>
        </p:nvGraphicFramePr>
        <p:xfrm>
          <a:off x="682836" y="1589097"/>
          <a:ext cx="10826327" cy="4990863"/>
        </p:xfrm>
        <a:graphic>
          <a:graphicData uri="http://schemas.openxmlformats.org/drawingml/2006/table">
            <a:tbl>
              <a:tblPr firstRow="1" bandRow="1">
                <a:tableStyleId>{5940675A-B579-460E-94D1-54222C63F5DA}</a:tableStyleId>
              </a:tblPr>
              <a:tblGrid>
                <a:gridCol w="9229247">
                  <a:extLst>
                    <a:ext uri="{9D8B030D-6E8A-4147-A177-3AD203B41FA5}">
                      <a16:colId xmlns:a16="http://schemas.microsoft.com/office/drawing/2014/main" val="3485778442"/>
                    </a:ext>
                  </a:extLst>
                </a:gridCol>
                <a:gridCol w="765479">
                  <a:extLst>
                    <a:ext uri="{9D8B030D-6E8A-4147-A177-3AD203B41FA5}">
                      <a16:colId xmlns:a16="http://schemas.microsoft.com/office/drawing/2014/main" val="1508616288"/>
                    </a:ext>
                  </a:extLst>
                </a:gridCol>
                <a:gridCol w="831601">
                  <a:extLst>
                    <a:ext uri="{9D8B030D-6E8A-4147-A177-3AD203B41FA5}">
                      <a16:colId xmlns:a16="http://schemas.microsoft.com/office/drawing/2014/main" val="156417265"/>
                    </a:ext>
                  </a:extLst>
                </a:gridCol>
              </a:tblGrid>
              <a:tr h="569848">
                <a:tc>
                  <a:txBody>
                    <a:bodyPr/>
                    <a:lstStyle/>
                    <a:p>
                      <a:pPr fontAlgn="base"/>
                      <a:r>
                        <a:rPr lang="en-US" sz="1600" dirty="0">
                          <a:effectLst/>
                        </a:rPr>
                        <a:t>Guiding Question​</a:t>
                      </a:r>
                    </a:p>
                  </a:txBody>
                  <a:tcPr marL="234827" marR="140896" marT="140896" marB="140896" anchor="ctr"/>
                </a:tc>
                <a:tc>
                  <a:txBody>
                    <a:bodyPr/>
                    <a:lstStyle/>
                    <a:p>
                      <a:pPr lvl="0">
                        <a:buNone/>
                      </a:pPr>
                      <a:r>
                        <a:rPr lang="en-US" sz="1600" dirty="0">
                          <a:effectLst/>
                        </a:rPr>
                        <a:t>Yes</a:t>
                      </a:r>
                    </a:p>
                  </a:txBody>
                  <a:tcPr marL="234827" marR="140895" marT="140895" marB="140895" anchor="ctr"/>
                </a:tc>
                <a:tc>
                  <a:txBody>
                    <a:bodyPr/>
                    <a:lstStyle/>
                    <a:p>
                      <a:pPr lvl="0">
                        <a:buNone/>
                      </a:pPr>
                      <a:r>
                        <a:rPr lang="en-US" sz="1600" dirty="0">
                          <a:effectLst/>
                        </a:rPr>
                        <a:t>No</a:t>
                      </a:r>
                    </a:p>
                  </a:txBody>
                  <a:tcPr marL="234827" marR="140895" marT="140895" marB="140895" anchor="ctr"/>
                </a:tc>
                <a:extLst>
                  <a:ext uri="{0D108BD9-81ED-4DB2-BD59-A6C34878D82A}">
                    <a16:rowId xmlns:a16="http://schemas.microsoft.com/office/drawing/2014/main" val="1441752752"/>
                  </a:ext>
                </a:extLst>
              </a:tr>
              <a:tr h="820330">
                <a:tc>
                  <a:txBody>
                    <a:bodyPr/>
                    <a:lstStyle/>
                    <a:p>
                      <a:pPr fontAlgn="base"/>
                      <a:r>
                        <a:rPr lang="en-US" sz="1600" dirty="0">
                          <a:effectLst/>
                        </a:rPr>
                        <a:t>Will the student know exactly what they are expected to know and do if they were to read the learning outcome?​</a:t>
                      </a:r>
                    </a:p>
                  </a:txBody>
                  <a:tcPr marL="234827" marR="140896" marT="140896" marB="140896" anchor="ctr"/>
                </a:tc>
                <a:tc>
                  <a:txBody>
                    <a:bodyPr/>
                    <a:lstStyle/>
                    <a:p>
                      <a:pPr lvl="0">
                        <a:buNone/>
                      </a:pPr>
                      <a:endParaRPr lang="en-US" sz="1600" dirty="0">
                        <a:effectLst/>
                      </a:endParaRPr>
                    </a:p>
                  </a:txBody>
                  <a:tcPr marL="234827" marR="140895" marT="140895" marB="140895" anchor="ctr"/>
                </a:tc>
                <a:tc>
                  <a:txBody>
                    <a:bodyPr/>
                    <a:lstStyle/>
                    <a:p>
                      <a:pPr lvl="0">
                        <a:buNone/>
                      </a:pPr>
                      <a:endParaRPr lang="en-US" sz="1600" dirty="0">
                        <a:effectLst/>
                      </a:endParaRPr>
                    </a:p>
                  </a:txBody>
                  <a:tcPr marL="234827" marR="140895" marT="140895" marB="140895" anchor="ctr"/>
                </a:tc>
                <a:extLst>
                  <a:ext uri="{0D108BD9-81ED-4DB2-BD59-A6C34878D82A}">
                    <a16:rowId xmlns:a16="http://schemas.microsoft.com/office/drawing/2014/main" val="1269399834"/>
                  </a:ext>
                </a:extLst>
              </a:tr>
              <a:tr h="820330">
                <a:tc>
                  <a:txBody>
                    <a:bodyPr/>
                    <a:lstStyle/>
                    <a:p>
                      <a:pPr fontAlgn="base"/>
                      <a:r>
                        <a:rPr lang="en-US" sz="1600" dirty="0">
                          <a:effectLst/>
                        </a:rPr>
                        <a:t>Can the learning outcome be measured through assessment (formative or summative) and evaluation methods?​</a:t>
                      </a:r>
                    </a:p>
                  </a:txBody>
                  <a:tcPr marL="234827" marR="140896" marT="140896" marB="140896" anchor="ctr"/>
                </a:tc>
                <a:tc>
                  <a:txBody>
                    <a:bodyPr/>
                    <a:lstStyle/>
                    <a:p>
                      <a:pPr lvl="0">
                        <a:buNone/>
                      </a:pPr>
                      <a:endParaRPr lang="en-US" sz="1600" dirty="0">
                        <a:effectLst/>
                      </a:endParaRPr>
                    </a:p>
                  </a:txBody>
                  <a:tcPr marL="234827" marR="140895" marT="140895" marB="140895" anchor="ctr"/>
                </a:tc>
                <a:tc>
                  <a:txBody>
                    <a:bodyPr/>
                    <a:lstStyle/>
                    <a:p>
                      <a:pPr lvl="0">
                        <a:buNone/>
                      </a:pPr>
                      <a:endParaRPr lang="en-US" sz="1600" dirty="0">
                        <a:effectLst/>
                      </a:endParaRPr>
                    </a:p>
                  </a:txBody>
                  <a:tcPr marL="234827" marR="140895" marT="140895" marB="140895" anchor="ctr"/>
                </a:tc>
                <a:extLst>
                  <a:ext uri="{0D108BD9-81ED-4DB2-BD59-A6C34878D82A}">
                    <a16:rowId xmlns:a16="http://schemas.microsoft.com/office/drawing/2014/main" val="261373231"/>
                  </a:ext>
                </a:extLst>
              </a:tr>
              <a:tr h="569848">
                <a:tc>
                  <a:txBody>
                    <a:bodyPr/>
                    <a:lstStyle/>
                    <a:p>
                      <a:pPr fontAlgn="base"/>
                      <a:r>
                        <a:rPr lang="en-US" sz="1600" dirty="0">
                          <a:effectLst/>
                        </a:rPr>
                        <a:t>Will students be able to reach the expectations conveyed in your learning outcome?​</a:t>
                      </a:r>
                    </a:p>
                  </a:txBody>
                  <a:tcPr marL="234827" marR="140896" marT="140896" marB="140896" anchor="ctr"/>
                </a:tc>
                <a:tc>
                  <a:txBody>
                    <a:bodyPr/>
                    <a:lstStyle/>
                    <a:p>
                      <a:pPr lvl="0">
                        <a:buNone/>
                      </a:pPr>
                      <a:endParaRPr lang="en-US" sz="1600" dirty="0">
                        <a:effectLst/>
                      </a:endParaRPr>
                    </a:p>
                  </a:txBody>
                  <a:tcPr marL="234827" marR="140895" marT="140895" marB="140895" anchor="ctr"/>
                </a:tc>
                <a:tc>
                  <a:txBody>
                    <a:bodyPr/>
                    <a:lstStyle/>
                    <a:p>
                      <a:pPr lvl="0">
                        <a:buNone/>
                      </a:pPr>
                      <a:endParaRPr lang="en-US" sz="1600" dirty="0">
                        <a:effectLst/>
                      </a:endParaRPr>
                    </a:p>
                  </a:txBody>
                  <a:tcPr marL="234827" marR="140895" marT="140895" marB="140895" anchor="ctr"/>
                </a:tc>
                <a:extLst>
                  <a:ext uri="{0D108BD9-81ED-4DB2-BD59-A6C34878D82A}">
                    <a16:rowId xmlns:a16="http://schemas.microsoft.com/office/drawing/2014/main" val="933416872"/>
                  </a:ext>
                </a:extLst>
              </a:tr>
              <a:tr h="820330">
                <a:tc>
                  <a:txBody>
                    <a:bodyPr/>
                    <a:lstStyle/>
                    <a:p>
                      <a:pPr fontAlgn="base"/>
                      <a:r>
                        <a:rPr lang="en-US" sz="1600" dirty="0">
                          <a:effectLst/>
                        </a:rPr>
                        <a:t>Is the content described in the learning outcome relevant to student's needs, interest, career goals..?</a:t>
                      </a:r>
                    </a:p>
                  </a:txBody>
                  <a:tcPr marL="234827" marR="140896" marT="140896" marB="140896" anchor="ctr"/>
                </a:tc>
                <a:tc>
                  <a:txBody>
                    <a:bodyPr/>
                    <a:lstStyle/>
                    <a:p>
                      <a:pPr lvl="0">
                        <a:buNone/>
                      </a:pPr>
                      <a:endParaRPr lang="en-US" sz="1600" dirty="0">
                        <a:effectLst/>
                      </a:endParaRPr>
                    </a:p>
                  </a:txBody>
                  <a:tcPr marL="234827" marR="140895" marT="140895" marB="140895" anchor="ctr"/>
                </a:tc>
                <a:tc>
                  <a:txBody>
                    <a:bodyPr/>
                    <a:lstStyle/>
                    <a:p>
                      <a:pPr lvl="0">
                        <a:buNone/>
                      </a:pPr>
                      <a:endParaRPr lang="en-US" sz="1600" dirty="0">
                        <a:effectLst/>
                      </a:endParaRPr>
                    </a:p>
                  </a:txBody>
                  <a:tcPr marL="234827" marR="140895" marT="140895" marB="140895" anchor="ctr"/>
                </a:tc>
                <a:extLst>
                  <a:ext uri="{0D108BD9-81ED-4DB2-BD59-A6C34878D82A}">
                    <a16:rowId xmlns:a16="http://schemas.microsoft.com/office/drawing/2014/main" val="215863485"/>
                  </a:ext>
                </a:extLst>
              </a:tr>
              <a:tr h="820329">
                <a:tc>
                  <a:txBody>
                    <a:bodyPr/>
                    <a:lstStyle/>
                    <a:p>
                      <a:pPr lvl="0" algn="l">
                        <a:lnSpc>
                          <a:spcPct val="100000"/>
                        </a:lnSpc>
                        <a:spcBef>
                          <a:spcPts val="0"/>
                        </a:spcBef>
                        <a:spcAft>
                          <a:spcPts val="0"/>
                        </a:spcAft>
                        <a:buNone/>
                      </a:pPr>
                      <a:r>
                        <a:rPr lang="en-US" sz="1600" b="0" i="0" u="none" strike="noStrike" noProof="0" dirty="0">
                          <a:effectLst/>
                          <a:latin typeface="Calibri"/>
                        </a:rPr>
                        <a:t>Is the learning outcome aligned with course and program Learning Outcomes? </a:t>
                      </a:r>
                    </a:p>
                    <a:p>
                      <a:pPr lvl="0">
                        <a:buNone/>
                      </a:pPr>
                      <a:endParaRPr lang="en-US" sz="1600" dirty="0">
                        <a:effectLst/>
                      </a:endParaRPr>
                    </a:p>
                  </a:txBody>
                  <a:tcPr marL="234827" marR="140895" marT="140895" marB="140895" anchor="ctr"/>
                </a:tc>
                <a:tc>
                  <a:txBody>
                    <a:bodyPr/>
                    <a:lstStyle/>
                    <a:p>
                      <a:pPr lvl="0">
                        <a:buNone/>
                      </a:pPr>
                      <a:endParaRPr lang="en-US" sz="1600" dirty="0">
                        <a:effectLst/>
                      </a:endParaRPr>
                    </a:p>
                  </a:txBody>
                  <a:tcPr marL="234827" marR="140895" marT="140895" marB="140895" anchor="ctr"/>
                </a:tc>
                <a:tc>
                  <a:txBody>
                    <a:bodyPr/>
                    <a:lstStyle/>
                    <a:p>
                      <a:pPr lvl="0">
                        <a:buNone/>
                      </a:pPr>
                      <a:endParaRPr lang="en-US" sz="1600" dirty="0">
                        <a:effectLst/>
                      </a:endParaRPr>
                    </a:p>
                  </a:txBody>
                  <a:tcPr marL="234827" marR="140895" marT="140895" marB="140895" anchor="ctr"/>
                </a:tc>
                <a:extLst>
                  <a:ext uri="{0D108BD9-81ED-4DB2-BD59-A6C34878D82A}">
                    <a16:rowId xmlns:a16="http://schemas.microsoft.com/office/drawing/2014/main" val="61720884"/>
                  </a:ext>
                </a:extLst>
              </a:tr>
              <a:tr h="569848">
                <a:tc>
                  <a:txBody>
                    <a:bodyPr/>
                    <a:lstStyle/>
                    <a:p>
                      <a:pPr fontAlgn="base"/>
                      <a:r>
                        <a:rPr lang="en-US" sz="1600" dirty="0">
                          <a:effectLst/>
                        </a:rPr>
                        <a:t>Can the learning outcome be met within available time constraints?​</a:t>
                      </a:r>
                    </a:p>
                  </a:txBody>
                  <a:tcPr marL="234827" marR="140896" marT="140896" marB="140896" anchor="ctr"/>
                </a:tc>
                <a:tc>
                  <a:txBody>
                    <a:bodyPr/>
                    <a:lstStyle/>
                    <a:p>
                      <a:pPr lvl="0">
                        <a:buNone/>
                      </a:pPr>
                      <a:endParaRPr lang="en-US" sz="1600" dirty="0">
                        <a:effectLst/>
                      </a:endParaRPr>
                    </a:p>
                  </a:txBody>
                  <a:tcPr marL="234827" marR="140895" marT="140895" marB="140895" anchor="ctr"/>
                </a:tc>
                <a:tc>
                  <a:txBody>
                    <a:bodyPr/>
                    <a:lstStyle/>
                    <a:p>
                      <a:pPr lvl="0">
                        <a:buNone/>
                      </a:pPr>
                      <a:endParaRPr lang="en-US" sz="1600" dirty="0">
                        <a:effectLst/>
                      </a:endParaRPr>
                    </a:p>
                  </a:txBody>
                  <a:tcPr marL="234827" marR="140895" marT="140895" marB="140895" anchor="ctr"/>
                </a:tc>
                <a:extLst>
                  <a:ext uri="{0D108BD9-81ED-4DB2-BD59-A6C34878D82A}">
                    <a16:rowId xmlns:a16="http://schemas.microsoft.com/office/drawing/2014/main" val="1659863929"/>
                  </a:ext>
                </a:extLst>
              </a:tr>
            </a:tbl>
          </a:graphicData>
        </a:graphic>
      </p:graphicFrame>
    </p:spTree>
    <p:extLst>
      <p:ext uri="{BB962C8B-B14F-4D97-AF65-F5344CB8AC3E}">
        <p14:creationId xmlns:p14="http://schemas.microsoft.com/office/powerpoint/2010/main" val="443653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788F53-B249-C2B5-9316-5BBEDE639E3E}"/>
              </a:ext>
            </a:extLst>
          </p:cNvPr>
          <p:cNvPicPr>
            <a:picLocks noChangeAspect="1"/>
          </p:cNvPicPr>
          <p:nvPr/>
        </p:nvPicPr>
        <p:blipFill rotWithShape="1">
          <a:blip r:embed="rId2"/>
          <a:srcRect b="6250"/>
          <a:stretch/>
        </p:blipFill>
        <p:spPr>
          <a:xfrm>
            <a:off x="20" y="10"/>
            <a:ext cx="12191980" cy="6857990"/>
          </a:xfrm>
          <a:prstGeom prst="rect">
            <a:avLst/>
          </a:prstGeom>
        </p:spPr>
      </p:pic>
      <p:sp>
        <p:nvSpPr>
          <p:cNvPr id="12"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8B311E-0113-84AF-99D0-57FD0B6047ED}"/>
              </a:ext>
            </a:extLst>
          </p:cNvPr>
          <p:cNvSpPr>
            <a:spLocks noGrp="1"/>
          </p:cNvSpPr>
          <p:nvPr>
            <p:ph type="title"/>
          </p:nvPr>
        </p:nvSpPr>
        <p:spPr>
          <a:xfrm>
            <a:off x="838200" y="365125"/>
            <a:ext cx="10515600" cy="1325563"/>
          </a:xfrm>
        </p:spPr>
        <p:txBody>
          <a:bodyPr>
            <a:normAutofit/>
          </a:bodyPr>
          <a:lstStyle/>
          <a:p>
            <a:r>
              <a:rPr lang="en-US" sz="3600" dirty="0"/>
              <a:t>In Summary, Learning Outcomes/Objectives Should be… </a:t>
            </a:r>
          </a:p>
        </p:txBody>
      </p:sp>
      <p:graphicFrame>
        <p:nvGraphicFramePr>
          <p:cNvPr id="5" name="Content Placeholder 2">
            <a:extLst>
              <a:ext uri="{FF2B5EF4-FFF2-40B4-BE49-F238E27FC236}">
                <a16:creationId xmlns:a16="http://schemas.microsoft.com/office/drawing/2014/main" id="{68E3E9E5-F382-1086-B316-1F6EDE7B4709}"/>
              </a:ext>
            </a:extLst>
          </p:cNvPr>
          <p:cNvGraphicFramePr>
            <a:graphicFrameLocks noGrp="1"/>
          </p:cNvGraphicFramePr>
          <p:nvPr>
            <p:ph idx="1"/>
            <p:extLst>
              <p:ext uri="{D42A27DB-BD31-4B8C-83A1-F6EECF244321}">
                <p14:modId xmlns:p14="http://schemas.microsoft.com/office/powerpoint/2010/main" val="1835211432"/>
              </p:ext>
            </p:extLst>
          </p:nvPr>
        </p:nvGraphicFramePr>
        <p:xfrm>
          <a:off x="838200" y="1470212"/>
          <a:ext cx="10515600" cy="502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42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2E1FCE1-A57F-E978-AB7D-B89BCF2FC835}"/>
              </a:ext>
            </a:extLst>
          </p:cNvPr>
          <p:cNvSpPr/>
          <p:nvPr/>
        </p:nvSpPr>
        <p:spPr>
          <a:xfrm>
            <a:off x="466922" y="1501502"/>
            <a:ext cx="11338560" cy="5016030"/>
          </a:xfrm>
          <a:prstGeom prst="rect">
            <a:avLst/>
          </a:prstGeom>
          <a:solidFill>
            <a:srgbClr val="E4F0F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78C66A4-498E-7930-7512-65E2250BD714}"/>
              </a:ext>
            </a:extLst>
          </p:cNvPr>
          <p:cNvSpPr txBox="1"/>
          <p:nvPr/>
        </p:nvSpPr>
        <p:spPr>
          <a:xfrm>
            <a:off x="632284" y="1680572"/>
            <a:ext cx="10607040" cy="461665"/>
          </a:xfrm>
          <a:prstGeom prst="rect">
            <a:avLst/>
          </a:prstGeom>
          <a:noFill/>
        </p:spPr>
        <p:txBody>
          <a:bodyPr wrap="square">
            <a:spAutoFit/>
          </a:bodyPr>
          <a:lstStyle/>
          <a:p>
            <a:r>
              <a:rPr lang="en-US" sz="2400" dirty="0">
                <a:latin typeface="Arial" panose="020B0604020202020204" pitchFamily="34" charset="0"/>
                <a:ea typeface="+mj-lt"/>
                <a:cs typeface="Arial" panose="020B0604020202020204" pitchFamily="34" charset="0"/>
              </a:rPr>
              <a:t>About how many students usually ask you to clarify your course outcomes?</a:t>
            </a:r>
            <a:endParaRPr lang="en-US" sz="2400" dirty="0"/>
          </a:p>
        </p:txBody>
      </p:sp>
      <p:sp>
        <p:nvSpPr>
          <p:cNvPr id="22" name="Rectangle: Rounded Corners 21">
            <a:extLst>
              <a:ext uri="{FF2B5EF4-FFF2-40B4-BE49-F238E27FC236}">
                <a16:creationId xmlns:a16="http://schemas.microsoft.com/office/drawing/2014/main" id="{B300AC25-315A-6C46-D7CB-09E9A7ABA859}"/>
              </a:ext>
            </a:extLst>
          </p:cNvPr>
          <p:cNvSpPr/>
          <p:nvPr/>
        </p:nvSpPr>
        <p:spPr>
          <a:xfrm>
            <a:off x="933862" y="2424728"/>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6F695CDF-E365-63D5-9E56-F15935E5403C}"/>
              </a:ext>
            </a:extLst>
          </p:cNvPr>
          <p:cNvSpPr/>
          <p:nvPr/>
        </p:nvSpPr>
        <p:spPr>
          <a:xfrm>
            <a:off x="933862" y="3060143"/>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AE5ADE4-20CC-876C-9E5C-5266CC5471D7}"/>
              </a:ext>
            </a:extLst>
          </p:cNvPr>
          <p:cNvSpPr/>
          <p:nvPr/>
        </p:nvSpPr>
        <p:spPr>
          <a:xfrm>
            <a:off x="933862" y="3695558"/>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BE71A9F-588C-5B9A-3E36-AD826969BDAC}"/>
              </a:ext>
            </a:extLst>
          </p:cNvPr>
          <p:cNvSpPr/>
          <p:nvPr/>
        </p:nvSpPr>
        <p:spPr>
          <a:xfrm>
            <a:off x="933862" y="4330973"/>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CF5D780F-2DDA-123C-BF95-D67F83DBCF6A}"/>
              </a:ext>
            </a:extLst>
          </p:cNvPr>
          <p:cNvSpPr/>
          <p:nvPr/>
        </p:nvSpPr>
        <p:spPr>
          <a:xfrm>
            <a:off x="933862" y="4966388"/>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904380A-ADFE-5B5E-55C8-4BDFC07790F6}"/>
              </a:ext>
            </a:extLst>
          </p:cNvPr>
          <p:cNvSpPr/>
          <p:nvPr/>
        </p:nvSpPr>
        <p:spPr>
          <a:xfrm>
            <a:off x="933862" y="5601805"/>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A037BD6-7350-3EFA-39A7-FC2B4DA2DA47}"/>
              </a:ext>
            </a:extLst>
          </p:cNvPr>
          <p:cNvSpPr txBox="1"/>
          <p:nvPr/>
        </p:nvSpPr>
        <p:spPr>
          <a:xfrm>
            <a:off x="1332679" y="2424090"/>
            <a:ext cx="8599251" cy="400110"/>
          </a:xfrm>
          <a:prstGeom prst="rect">
            <a:avLst/>
          </a:prstGeom>
          <a:noFill/>
        </p:spPr>
        <p:txBody>
          <a:bodyPr wrap="square" rtlCol="0">
            <a:spAutoFit/>
          </a:bodyPr>
          <a:lstStyle/>
          <a:p>
            <a:r>
              <a:rPr lang="en-US" sz="2000">
                <a:latin typeface="Arial" panose="020B0604020202020204" pitchFamily="34" charset="0"/>
                <a:ea typeface="+mn-lt"/>
                <a:cs typeface="Arial" panose="020B0604020202020204" pitchFamily="34" charset="0"/>
              </a:rPr>
              <a:t>Almost all of the students</a:t>
            </a:r>
            <a:endParaRPr lang="en-US" sz="2000" dirty="0">
              <a:latin typeface="Arial" panose="020B0604020202020204" pitchFamily="34" charset="0"/>
              <a:ea typeface="+mn-lt"/>
              <a:cs typeface="Arial" panose="020B0604020202020204" pitchFamily="34" charset="0"/>
            </a:endParaRPr>
          </a:p>
        </p:txBody>
      </p:sp>
      <p:sp>
        <p:nvSpPr>
          <p:cNvPr id="30" name="TextBox 29">
            <a:extLst>
              <a:ext uri="{FF2B5EF4-FFF2-40B4-BE49-F238E27FC236}">
                <a16:creationId xmlns:a16="http://schemas.microsoft.com/office/drawing/2014/main" id="{1985D408-57E9-7225-A86B-2C6DA37C52C2}"/>
              </a:ext>
            </a:extLst>
          </p:cNvPr>
          <p:cNvSpPr txBox="1"/>
          <p:nvPr/>
        </p:nvSpPr>
        <p:spPr>
          <a:xfrm>
            <a:off x="1332679" y="3054665"/>
            <a:ext cx="10549651" cy="400110"/>
          </a:xfrm>
          <a:prstGeom prst="rect">
            <a:avLst/>
          </a:prstGeom>
          <a:noFill/>
        </p:spPr>
        <p:txBody>
          <a:bodyPr wrap="square">
            <a:spAutoFit/>
          </a:bodyPr>
          <a:lstStyle/>
          <a:p>
            <a:r>
              <a:rPr lang="en-US" sz="2000" dirty="0">
                <a:latin typeface="Arial" panose="020B0604020202020204" pitchFamily="34" charset="0"/>
                <a:ea typeface="+mn-lt"/>
                <a:cs typeface="Arial" panose="020B0604020202020204" pitchFamily="34" charset="0"/>
              </a:rPr>
              <a:t>About three fourths of the students</a:t>
            </a:r>
          </a:p>
        </p:txBody>
      </p:sp>
      <p:sp>
        <p:nvSpPr>
          <p:cNvPr id="31" name="TextBox 30">
            <a:extLst>
              <a:ext uri="{FF2B5EF4-FFF2-40B4-BE49-F238E27FC236}">
                <a16:creationId xmlns:a16="http://schemas.microsoft.com/office/drawing/2014/main" id="{94ACDD77-0B17-524C-ED25-BC53D227633F}"/>
              </a:ext>
            </a:extLst>
          </p:cNvPr>
          <p:cNvSpPr txBox="1"/>
          <p:nvPr/>
        </p:nvSpPr>
        <p:spPr>
          <a:xfrm>
            <a:off x="1332679" y="3683637"/>
            <a:ext cx="10058400" cy="400110"/>
          </a:xfrm>
          <a:prstGeom prst="rect">
            <a:avLst/>
          </a:prstGeom>
          <a:noFill/>
        </p:spPr>
        <p:txBody>
          <a:bodyPr wrap="square" rtlCol="0">
            <a:spAutoFit/>
          </a:bodyPr>
          <a:lstStyle/>
          <a:p>
            <a:r>
              <a:rPr lang="en-US" sz="2000" dirty="0">
                <a:latin typeface="Arial" panose="020B0604020202020204" pitchFamily="34" charset="0"/>
                <a:ea typeface="+mn-lt"/>
                <a:cs typeface="Arial" panose="020B0604020202020204" pitchFamily="34" charset="0"/>
              </a:rPr>
              <a:t>About half of the students</a:t>
            </a:r>
            <a:endParaRPr lang="en-US" sz="20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0A5F187-1B9C-B5F6-35F9-933F149F7882}"/>
              </a:ext>
            </a:extLst>
          </p:cNvPr>
          <p:cNvSpPr txBox="1"/>
          <p:nvPr/>
        </p:nvSpPr>
        <p:spPr>
          <a:xfrm>
            <a:off x="1332679" y="4341287"/>
            <a:ext cx="9931940"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About one fourth of the students</a:t>
            </a:r>
            <a:endParaRPr lang="en-US" sz="20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55ABB7A-C677-6C95-BEF5-7B649A6623A6}"/>
              </a:ext>
            </a:extLst>
          </p:cNvPr>
          <p:cNvSpPr txBox="1"/>
          <p:nvPr/>
        </p:nvSpPr>
        <p:spPr>
          <a:xfrm>
            <a:off x="1332678" y="4951494"/>
            <a:ext cx="9630389" cy="400110"/>
          </a:xfrm>
          <a:prstGeom prst="rect">
            <a:avLst/>
          </a:prstGeom>
          <a:noFill/>
        </p:spPr>
        <p:txBody>
          <a:bodyPr wrap="square" rtlCol="0">
            <a:spAutoFit/>
          </a:bodyPr>
          <a:lstStyle/>
          <a:p>
            <a:r>
              <a:rPr lang="en-US" sz="2000" dirty="0">
                <a:ea typeface="+mn-lt"/>
                <a:cs typeface="+mn-lt"/>
              </a:rPr>
              <a:t>Very few students</a:t>
            </a:r>
          </a:p>
        </p:txBody>
      </p:sp>
      <p:sp>
        <p:nvSpPr>
          <p:cNvPr id="34" name="TextBox 33">
            <a:extLst>
              <a:ext uri="{FF2B5EF4-FFF2-40B4-BE49-F238E27FC236}">
                <a16:creationId xmlns:a16="http://schemas.microsoft.com/office/drawing/2014/main" id="{6AF64ED2-96D1-BACA-D3ED-AC6131630131}"/>
              </a:ext>
            </a:extLst>
          </p:cNvPr>
          <p:cNvSpPr txBox="1"/>
          <p:nvPr/>
        </p:nvSpPr>
        <p:spPr>
          <a:xfrm>
            <a:off x="1332678" y="5601167"/>
            <a:ext cx="217900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Other</a:t>
            </a:r>
          </a:p>
        </p:txBody>
      </p:sp>
      <p:sp>
        <p:nvSpPr>
          <p:cNvPr id="35" name="Rectangle 34">
            <a:extLst>
              <a:ext uri="{FF2B5EF4-FFF2-40B4-BE49-F238E27FC236}">
                <a16:creationId xmlns:a16="http://schemas.microsoft.com/office/drawing/2014/main" id="{DD808017-3A43-DA28-BC3A-3FA8F1D20460}"/>
              </a:ext>
            </a:extLst>
          </p:cNvPr>
          <p:cNvSpPr/>
          <p:nvPr/>
        </p:nvSpPr>
        <p:spPr>
          <a:xfrm>
            <a:off x="466921" y="448234"/>
            <a:ext cx="11338560" cy="1252728"/>
          </a:xfrm>
          <a:prstGeom prst="rect">
            <a:avLst/>
          </a:prstGeom>
          <a:solidFill>
            <a:srgbClr val="03787C"/>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C1A88C5-F258-F5F2-8962-CD54F9587254}"/>
              </a:ext>
            </a:extLst>
          </p:cNvPr>
          <p:cNvSpPr txBox="1"/>
          <p:nvPr/>
        </p:nvSpPr>
        <p:spPr>
          <a:xfrm>
            <a:off x="622565" y="735115"/>
            <a:ext cx="393484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Polling Question 2</a:t>
            </a:r>
            <a:endParaRPr lang="en-US" sz="2800" b="1" dirty="0">
              <a:solidFill>
                <a:schemeClr val="bg1"/>
              </a:solidFill>
            </a:endParaRPr>
          </a:p>
        </p:txBody>
      </p:sp>
      <p:pic>
        <p:nvPicPr>
          <p:cNvPr id="41" name="Picture 40" descr="Qr code&#10;&#10;Description automatically generated">
            <a:extLst>
              <a:ext uri="{FF2B5EF4-FFF2-40B4-BE49-F238E27FC236}">
                <a16:creationId xmlns:a16="http://schemas.microsoft.com/office/drawing/2014/main" id="{9E24F32B-7515-562F-A6AE-EB2F4F184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30184" y="448234"/>
            <a:ext cx="1255379" cy="1255379"/>
          </a:xfrm>
          <a:prstGeom prst="rect">
            <a:avLst/>
          </a:prstGeom>
        </p:spPr>
      </p:pic>
    </p:spTree>
    <p:extLst>
      <p:ext uri="{BB962C8B-B14F-4D97-AF65-F5344CB8AC3E}">
        <p14:creationId xmlns:p14="http://schemas.microsoft.com/office/powerpoint/2010/main" val="3219395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2E1FCE1-A57F-E978-AB7D-B89BCF2FC835}"/>
              </a:ext>
            </a:extLst>
          </p:cNvPr>
          <p:cNvSpPr/>
          <p:nvPr/>
        </p:nvSpPr>
        <p:spPr>
          <a:xfrm>
            <a:off x="466922" y="1501502"/>
            <a:ext cx="11338560" cy="5016030"/>
          </a:xfrm>
          <a:prstGeom prst="rect">
            <a:avLst/>
          </a:prstGeom>
          <a:solidFill>
            <a:srgbClr val="E4F0F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78C66A4-498E-7930-7512-65E2250BD714}"/>
              </a:ext>
            </a:extLst>
          </p:cNvPr>
          <p:cNvSpPr txBox="1"/>
          <p:nvPr/>
        </p:nvSpPr>
        <p:spPr>
          <a:xfrm>
            <a:off x="632284" y="1626785"/>
            <a:ext cx="11092794" cy="707886"/>
          </a:xfrm>
          <a:prstGeom prst="rect">
            <a:avLst/>
          </a:prstGeom>
          <a:noFill/>
        </p:spPr>
        <p:txBody>
          <a:bodyPr wrap="square">
            <a:spAutoFit/>
          </a:bodyPr>
          <a:lstStyle/>
          <a:p>
            <a:r>
              <a:rPr lang="en-US" sz="2000" dirty="0">
                <a:latin typeface="Arial" panose="020B0604020202020204" pitchFamily="34" charset="0"/>
                <a:ea typeface="+mj-lt"/>
                <a:cs typeface="Arial" panose="020B0604020202020204" pitchFamily="34" charset="0"/>
              </a:rPr>
              <a:t>What steps do you currently take to help students see the connections between course outcomes, learning objectives, and their future courses or careers? (Check all that apply.)</a:t>
            </a:r>
            <a:endParaRPr lang="en-US" sz="2000" dirty="0"/>
          </a:p>
        </p:txBody>
      </p:sp>
      <p:sp>
        <p:nvSpPr>
          <p:cNvPr id="26" name="Rectangle: Rounded Corners 25">
            <a:extLst>
              <a:ext uri="{FF2B5EF4-FFF2-40B4-BE49-F238E27FC236}">
                <a16:creationId xmlns:a16="http://schemas.microsoft.com/office/drawing/2014/main" id="{CF5D780F-2DDA-123C-BF95-D67F83DBCF6A}"/>
              </a:ext>
            </a:extLst>
          </p:cNvPr>
          <p:cNvSpPr/>
          <p:nvPr/>
        </p:nvSpPr>
        <p:spPr>
          <a:xfrm>
            <a:off x="718714" y="5379454"/>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904380A-ADFE-5B5E-55C8-4BDFC07790F6}"/>
              </a:ext>
            </a:extLst>
          </p:cNvPr>
          <p:cNvSpPr/>
          <p:nvPr/>
        </p:nvSpPr>
        <p:spPr>
          <a:xfrm>
            <a:off x="718714" y="6084494"/>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300AC25-315A-6C46-D7CB-09E9A7ABA859}"/>
              </a:ext>
            </a:extLst>
          </p:cNvPr>
          <p:cNvSpPr/>
          <p:nvPr/>
        </p:nvSpPr>
        <p:spPr>
          <a:xfrm>
            <a:off x="718714" y="2559290"/>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A037BD6-7350-3EFA-39A7-FC2B4DA2DA47}"/>
              </a:ext>
            </a:extLst>
          </p:cNvPr>
          <p:cNvSpPr txBox="1"/>
          <p:nvPr/>
        </p:nvSpPr>
        <p:spPr>
          <a:xfrm>
            <a:off x="1117531" y="2388227"/>
            <a:ext cx="10392399" cy="707886"/>
          </a:xfrm>
          <a:prstGeom prst="rect">
            <a:avLst/>
          </a:prstGeom>
          <a:noFill/>
        </p:spPr>
        <p:txBody>
          <a:bodyPr wrap="square" rtlCol="0">
            <a:spAutoFit/>
          </a:bodyPr>
          <a:lstStyle/>
          <a:p>
            <a:r>
              <a:rPr lang="en-US" sz="2000" dirty="0">
                <a:latin typeface="Arial" panose="020B0604020202020204" pitchFamily="34" charset="0"/>
                <a:ea typeface="+mn-lt"/>
                <a:cs typeface="Arial" panose="020B0604020202020204" pitchFamily="34" charset="0"/>
              </a:rPr>
              <a:t>All course assignments, activities, and assessments are clearly mapped—on the syllabus or written guidelines—to course outcomes and/or learning objectives.</a:t>
            </a:r>
          </a:p>
        </p:txBody>
      </p:sp>
      <p:sp>
        <p:nvSpPr>
          <p:cNvPr id="23" name="Rectangle: Rounded Corners 22">
            <a:extLst>
              <a:ext uri="{FF2B5EF4-FFF2-40B4-BE49-F238E27FC236}">
                <a16:creationId xmlns:a16="http://schemas.microsoft.com/office/drawing/2014/main" id="{6F695CDF-E365-63D5-9E56-F15935E5403C}"/>
              </a:ext>
            </a:extLst>
          </p:cNvPr>
          <p:cNvSpPr/>
          <p:nvPr/>
        </p:nvSpPr>
        <p:spPr>
          <a:xfrm>
            <a:off x="718714" y="3264331"/>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985D408-57E9-7225-A86B-2C6DA37C52C2}"/>
              </a:ext>
            </a:extLst>
          </p:cNvPr>
          <p:cNvSpPr txBox="1"/>
          <p:nvPr/>
        </p:nvSpPr>
        <p:spPr>
          <a:xfrm>
            <a:off x="1117531" y="3162234"/>
            <a:ext cx="10549651" cy="707886"/>
          </a:xfrm>
          <a:prstGeom prst="rect">
            <a:avLst/>
          </a:prstGeom>
          <a:noFill/>
        </p:spPr>
        <p:txBody>
          <a:bodyPr wrap="square">
            <a:spAutoFit/>
          </a:bodyPr>
          <a:lstStyle/>
          <a:p>
            <a:r>
              <a:rPr lang="en-US" sz="2000" dirty="0">
                <a:latin typeface="Arial" panose="020B0604020202020204" pitchFamily="34" charset="0"/>
                <a:ea typeface="+mn-lt"/>
                <a:cs typeface="Arial" panose="020B0604020202020204" pitchFamily="34" charset="0"/>
              </a:rPr>
              <a:t>I regularly discuss the connections between the course outcomes, learning objectives, and future career skills.</a:t>
            </a:r>
          </a:p>
        </p:txBody>
      </p:sp>
      <p:sp>
        <p:nvSpPr>
          <p:cNvPr id="24" name="Rectangle: Rounded Corners 23">
            <a:extLst>
              <a:ext uri="{FF2B5EF4-FFF2-40B4-BE49-F238E27FC236}">
                <a16:creationId xmlns:a16="http://schemas.microsoft.com/office/drawing/2014/main" id="{2AE5ADE4-20CC-876C-9E5C-5266CC5471D7}"/>
              </a:ext>
            </a:extLst>
          </p:cNvPr>
          <p:cNvSpPr/>
          <p:nvPr/>
        </p:nvSpPr>
        <p:spPr>
          <a:xfrm>
            <a:off x="718714" y="3969372"/>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4ACDD77-0B17-524C-ED25-BC53D227633F}"/>
              </a:ext>
            </a:extLst>
          </p:cNvPr>
          <p:cNvSpPr txBox="1"/>
          <p:nvPr/>
        </p:nvSpPr>
        <p:spPr>
          <a:xfrm>
            <a:off x="1117530" y="3952197"/>
            <a:ext cx="10687950" cy="400110"/>
          </a:xfrm>
          <a:prstGeom prst="rect">
            <a:avLst/>
          </a:prstGeom>
          <a:noFill/>
        </p:spPr>
        <p:txBody>
          <a:bodyPr wrap="square" rtlCol="0">
            <a:spAutoFit/>
          </a:bodyPr>
          <a:lstStyle/>
          <a:p>
            <a:r>
              <a:rPr lang="en-US" sz="2000" dirty="0">
                <a:latin typeface="Arial" panose="020B0604020202020204" pitchFamily="34" charset="0"/>
                <a:ea typeface="+mn-lt"/>
                <a:cs typeface="Arial" panose="020B0604020202020204" pitchFamily="34" charset="0"/>
              </a:rPr>
              <a:t>Students are asked to write about or report on their progress toward the course outcomes.</a:t>
            </a:r>
          </a:p>
        </p:txBody>
      </p:sp>
      <p:sp>
        <p:nvSpPr>
          <p:cNvPr id="25" name="Rectangle: Rounded Corners 24">
            <a:extLst>
              <a:ext uri="{FF2B5EF4-FFF2-40B4-BE49-F238E27FC236}">
                <a16:creationId xmlns:a16="http://schemas.microsoft.com/office/drawing/2014/main" id="{4BE71A9F-588C-5B9A-3E36-AD826969BDAC}"/>
              </a:ext>
            </a:extLst>
          </p:cNvPr>
          <p:cNvSpPr/>
          <p:nvPr/>
        </p:nvSpPr>
        <p:spPr>
          <a:xfrm>
            <a:off x="718714" y="4674413"/>
            <a:ext cx="365760" cy="36576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0A5F187-1B9C-B5F6-35F9-933F149F7882}"/>
              </a:ext>
            </a:extLst>
          </p:cNvPr>
          <p:cNvSpPr txBox="1"/>
          <p:nvPr/>
        </p:nvSpPr>
        <p:spPr>
          <a:xfrm>
            <a:off x="1117530" y="4674413"/>
            <a:ext cx="993194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 indicate each outcome's level of importance for the course.</a:t>
            </a:r>
          </a:p>
        </p:txBody>
      </p:sp>
      <p:sp>
        <p:nvSpPr>
          <p:cNvPr id="33" name="TextBox 32">
            <a:extLst>
              <a:ext uri="{FF2B5EF4-FFF2-40B4-BE49-F238E27FC236}">
                <a16:creationId xmlns:a16="http://schemas.microsoft.com/office/drawing/2014/main" id="{455ABB7A-C677-6C95-BEF5-7B649A6623A6}"/>
              </a:ext>
            </a:extLst>
          </p:cNvPr>
          <p:cNvSpPr txBox="1"/>
          <p:nvPr/>
        </p:nvSpPr>
        <p:spPr>
          <a:xfrm>
            <a:off x="1117530" y="5346657"/>
            <a:ext cx="10549652" cy="400110"/>
          </a:xfrm>
          <a:prstGeom prst="rect">
            <a:avLst/>
          </a:prstGeom>
          <a:noFill/>
        </p:spPr>
        <p:txBody>
          <a:bodyPr wrap="square" rtlCol="0">
            <a:spAutoFit/>
          </a:bodyPr>
          <a:lstStyle/>
          <a:p>
            <a:r>
              <a:rPr lang="en-US" sz="2000" dirty="0">
                <a:ea typeface="+mn-lt"/>
                <a:cs typeface="+mn-lt"/>
              </a:rPr>
              <a:t>I do not use course outcomes aside from having them on my syllabus as required by my institution.</a:t>
            </a:r>
          </a:p>
        </p:txBody>
      </p:sp>
      <p:sp>
        <p:nvSpPr>
          <p:cNvPr id="34" name="TextBox 33">
            <a:extLst>
              <a:ext uri="{FF2B5EF4-FFF2-40B4-BE49-F238E27FC236}">
                <a16:creationId xmlns:a16="http://schemas.microsoft.com/office/drawing/2014/main" id="{6AF64ED2-96D1-BACA-D3ED-AC6131630131}"/>
              </a:ext>
            </a:extLst>
          </p:cNvPr>
          <p:cNvSpPr txBox="1"/>
          <p:nvPr/>
        </p:nvSpPr>
        <p:spPr>
          <a:xfrm>
            <a:off x="1117530" y="6067319"/>
            <a:ext cx="217900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Other</a:t>
            </a:r>
          </a:p>
        </p:txBody>
      </p:sp>
      <p:sp>
        <p:nvSpPr>
          <p:cNvPr id="35" name="Rectangle 34">
            <a:extLst>
              <a:ext uri="{FF2B5EF4-FFF2-40B4-BE49-F238E27FC236}">
                <a16:creationId xmlns:a16="http://schemas.microsoft.com/office/drawing/2014/main" id="{DD808017-3A43-DA28-BC3A-3FA8F1D20460}"/>
              </a:ext>
            </a:extLst>
          </p:cNvPr>
          <p:cNvSpPr/>
          <p:nvPr/>
        </p:nvSpPr>
        <p:spPr>
          <a:xfrm>
            <a:off x="466921" y="307408"/>
            <a:ext cx="11338560" cy="1252728"/>
          </a:xfrm>
          <a:prstGeom prst="rect">
            <a:avLst/>
          </a:prstGeom>
          <a:solidFill>
            <a:srgbClr val="03787C"/>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C1A88C5-F258-F5F2-8962-CD54F9587254}"/>
              </a:ext>
            </a:extLst>
          </p:cNvPr>
          <p:cNvSpPr txBox="1"/>
          <p:nvPr/>
        </p:nvSpPr>
        <p:spPr>
          <a:xfrm>
            <a:off x="622565" y="735115"/>
            <a:ext cx="393484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Polling Question 3</a:t>
            </a:r>
            <a:endParaRPr lang="en-US" sz="2800" b="1" dirty="0">
              <a:solidFill>
                <a:schemeClr val="bg1"/>
              </a:solidFill>
            </a:endParaRPr>
          </a:p>
        </p:txBody>
      </p:sp>
      <p:pic>
        <p:nvPicPr>
          <p:cNvPr id="41" name="Picture 40" descr="Qr code&#10;&#10;Description automatically generated">
            <a:extLst>
              <a:ext uri="{FF2B5EF4-FFF2-40B4-BE49-F238E27FC236}">
                <a16:creationId xmlns:a16="http://schemas.microsoft.com/office/drawing/2014/main" id="{9E24F32B-7515-562F-A6AE-EB2F4F184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50811" y="286870"/>
            <a:ext cx="1227673" cy="1252728"/>
          </a:xfrm>
          <a:prstGeom prst="rect">
            <a:avLst/>
          </a:prstGeom>
        </p:spPr>
      </p:pic>
    </p:spTree>
    <p:extLst>
      <p:ext uri="{BB962C8B-B14F-4D97-AF65-F5344CB8AC3E}">
        <p14:creationId xmlns:p14="http://schemas.microsoft.com/office/powerpoint/2010/main" val="204439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980CB-2F0A-21D4-C0AA-9BF7CB2C8FB1}"/>
              </a:ext>
            </a:extLst>
          </p:cNvPr>
          <p:cNvSpPr>
            <a:spLocks noGrp="1"/>
          </p:cNvSpPr>
          <p:nvPr>
            <p:ph type="title"/>
          </p:nvPr>
        </p:nvSpPr>
        <p:spPr/>
        <p:txBody>
          <a:bodyPr/>
          <a:lstStyle/>
          <a:p>
            <a:r>
              <a:rPr lang="en-US" dirty="0">
                <a:ea typeface="Calibri Light"/>
                <a:cs typeface="Calibri Light"/>
              </a:rPr>
              <a:t>What are Learning Outcomes?  </a:t>
            </a:r>
            <a:endParaRPr lang="en-US" dirty="0"/>
          </a:p>
        </p:txBody>
      </p:sp>
      <p:sp>
        <p:nvSpPr>
          <p:cNvPr id="3" name="Content Placeholder 2">
            <a:extLst>
              <a:ext uri="{FF2B5EF4-FFF2-40B4-BE49-F238E27FC236}">
                <a16:creationId xmlns:a16="http://schemas.microsoft.com/office/drawing/2014/main" id="{DBA2BA59-7A0B-60AB-A423-68DED9B3B35A}"/>
              </a:ext>
            </a:extLst>
          </p:cNvPr>
          <p:cNvSpPr>
            <a:spLocks noGrp="1"/>
          </p:cNvSpPr>
          <p:nvPr>
            <p:ph idx="1"/>
          </p:nvPr>
        </p:nvSpPr>
        <p:spPr>
          <a:xfrm>
            <a:off x="180584" y="1815187"/>
            <a:ext cx="11747326" cy="4351338"/>
          </a:xfrm>
        </p:spPr>
        <p:txBody>
          <a:bodyPr vert="horz" lIns="91440" tIns="45720" rIns="91440" bIns="45720" rtlCol="0" anchor="t">
            <a:normAutofit/>
          </a:bodyPr>
          <a:lstStyle/>
          <a:p>
            <a:pPr marL="0" indent="0" algn="ctr">
              <a:buNone/>
            </a:pPr>
            <a:r>
              <a:rPr lang="en-US" dirty="0">
                <a:ea typeface="Calibri" panose="020F0502020204030204"/>
                <a:cs typeface="Calibri" panose="020F0502020204030204"/>
              </a:rPr>
              <a:t>Learning outcomes clearly describe what student will </a:t>
            </a:r>
            <a:endParaRPr lang="en-US" dirty="0"/>
          </a:p>
          <a:p>
            <a:pPr marL="0" indent="0" algn="ctr">
              <a:buNone/>
            </a:pPr>
            <a:r>
              <a:rPr lang="en-US" b="1" dirty="0">
                <a:solidFill>
                  <a:srgbClr val="FF0000"/>
                </a:solidFill>
                <a:ea typeface="Calibri" panose="020F0502020204030204"/>
                <a:cs typeface="Calibri" panose="020F0502020204030204"/>
              </a:rPr>
              <a:t>know </a:t>
            </a:r>
          </a:p>
          <a:p>
            <a:pPr marL="0" indent="0" algn="ctr">
              <a:buNone/>
            </a:pPr>
            <a:r>
              <a:rPr lang="en-US" b="1" dirty="0">
                <a:solidFill>
                  <a:srgbClr val="FF0000"/>
                </a:solidFill>
                <a:ea typeface="Calibri" panose="020F0502020204030204"/>
                <a:cs typeface="Calibri" panose="020F0502020204030204"/>
              </a:rPr>
              <a:t>understand  </a:t>
            </a:r>
            <a:endParaRPr lang="en-US" b="1" dirty="0"/>
          </a:p>
          <a:p>
            <a:pPr marL="0" indent="0" algn="ctr">
              <a:buNone/>
            </a:pPr>
            <a:r>
              <a:rPr lang="en-US" dirty="0">
                <a:ea typeface="Calibri" panose="020F0502020204030204"/>
                <a:cs typeface="Calibri" panose="020F0502020204030204"/>
              </a:rPr>
              <a:t>and be able to </a:t>
            </a:r>
            <a:endParaRPr lang="en-US" dirty="0">
              <a:solidFill>
                <a:srgbClr val="000000"/>
              </a:solidFill>
              <a:ea typeface="Calibri" panose="020F0502020204030204"/>
              <a:cs typeface="Calibri" panose="020F0502020204030204"/>
            </a:endParaRPr>
          </a:p>
          <a:p>
            <a:pPr marL="0" indent="0" algn="ctr">
              <a:buNone/>
            </a:pPr>
            <a:r>
              <a:rPr lang="en-US" b="1" dirty="0">
                <a:solidFill>
                  <a:srgbClr val="FF0000"/>
                </a:solidFill>
                <a:ea typeface="Calibri" panose="020F0502020204030204"/>
                <a:cs typeface="Calibri" panose="020F0502020204030204"/>
              </a:rPr>
              <a:t>do</a:t>
            </a:r>
            <a:r>
              <a:rPr lang="en-US" dirty="0">
                <a:solidFill>
                  <a:srgbClr val="FF0000"/>
                </a:solidFill>
                <a:ea typeface="Calibri" panose="020F0502020204030204"/>
                <a:cs typeface="Calibri" panose="020F0502020204030204"/>
              </a:rPr>
              <a:t> </a:t>
            </a:r>
            <a:endParaRPr lang="en-US" dirty="0">
              <a:cs typeface="Calibri"/>
            </a:endParaRPr>
          </a:p>
          <a:p>
            <a:pPr marL="0" indent="0" algn="ctr">
              <a:buNone/>
            </a:pPr>
            <a:r>
              <a:rPr lang="en-US" dirty="0">
                <a:ea typeface="+mn-lt"/>
                <a:cs typeface="+mn-lt"/>
              </a:rPr>
              <a:t>upon completion of a learning experience or sequence of learning experiences.</a:t>
            </a:r>
            <a:endParaRPr lang="en-US" dirty="0">
              <a:cs typeface="Calibri"/>
            </a:endParaRPr>
          </a:p>
        </p:txBody>
      </p:sp>
    </p:spTree>
    <p:extLst>
      <p:ext uri="{BB962C8B-B14F-4D97-AF65-F5344CB8AC3E}">
        <p14:creationId xmlns:p14="http://schemas.microsoft.com/office/powerpoint/2010/main" val="280562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7D6F5830-CB77-AB42-FF82-0F67568FD75E}"/>
              </a:ext>
            </a:extLst>
          </p:cNvPr>
          <p:cNvCxnSpPr>
            <a:cxnSpLocks/>
          </p:cNvCxnSpPr>
          <p:nvPr/>
        </p:nvCxnSpPr>
        <p:spPr>
          <a:xfrm flipH="1">
            <a:off x="6029383" y="2303462"/>
            <a:ext cx="26340" cy="3657600"/>
          </a:xfrm>
          <a:prstGeom prst="straightConnector1">
            <a:avLst/>
          </a:prstGeom>
          <a:ln w="5715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4FEEBB8C-7AD5-70AA-40C9-80E3C7427E87}"/>
              </a:ext>
            </a:extLst>
          </p:cNvPr>
          <p:cNvSpPr>
            <a:spLocks noGrp="1"/>
          </p:cNvSpPr>
          <p:nvPr>
            <p:ph type="title"/>
          </p:nvPr>
        </p:nvSpPr>
        <p:spPr/>
        <p:txBody>
          <a:bodyPr/>
          <a:lstStyle/>
          <a:p>
            <a:r>
              <a:rPr lang="en-US" dirty="0">
                <a:cs typeface="Calibri Light"/>
              </a:rPr>
              <a:t>Levels of Learning Outcomes</a:t>
            </a:r>
            <a:endParaRPr lang="en-US" dirty="0"/>
          </a:p>
        </p:txBody>
      </p:sp>
      <p:sp>
        <p:nvSpPr>
          <p:cNvPr id="4" name="Rectangle: Rounded Corners 3">
            <a:extLst>
              <a:ext uri="{FF2B5EF4-FFF2-40B4-BE49-F238E27FC236}">
                <a16:creationId xmlns:a16="http://schemas.microsoft.com/office/drawing/2014/main" id="{8AECD7F6-EE69-69B9-5CAA-854F1B65320A}"/>
              </a:ext>
            </a:extLst>
          </p:cNvPr>
          <p:cNvSpPr/>
          <p:nvPr/>
        </p:nvSpPr>
        <p:spPr>
          <a:xfrm>
            <a:off x="1799523" y="1522652"/>
            <a:ext cx="8410030" cy="91251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cs typeface="Calibri"/>
              </a:rPr>
              <a:t>Institutional Learning Outcomes (ILOs)</a:t>
            </a:r>
            <a:endParaRPr lang="en-US" sz="3200" dirty="0"/>
          </a:p>
        </p:txBody>
      </p:sp>
      <p:sp>
        <p:nvSpPr>
          <p:cNvPr id="5" name="Rectangle: Rounded Corners 4">
            <a:extLst>
              <a:ext uri="{FF2B5EF4-FFF2-40B4-BE49-F238E27FC236}">
                <a16:creationId xmlns:a16="http://schemas.microsoft.com/office/drawing/2014/main" id="{A31E787C-2D94-5FA4-9672-14D80CB29718}"/>
              </a:ext>
            </a:extLst>
          </p:cNvPr>
          <p:cNvSpPr/>
          <p:nvPr/>
        </p:nvSpPr>
        <p:spPr>
          <a:xfrm>
            <a:off x="2500887" y="2795788"/>
            <a:ext cx="7007303" cy="912519"/>
          </a:xfrm>
          <a:prstGeom prst="roundRect">
            <a:avLst/>
          </a:prstGeom>
          <a:solidFill>
            <a:schemeClr val="accent4">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cs typeface="Calibri"/>
              </a:rPr>
              <a:t>Program Learning Outcomes (PLOs)</a:t>
            </a:r>
            <a:endParaRPr lang="en-US" sz="3200" dirty="0"/>
          </a:p>
        </p:txBody>
      </p:sp>
      <p:sp>
        <p:nvSpPr>
          <p:cNvPr id="6" name="Rectangle: Rounded Corners 5">
            <a:extLst>
              <a:ext uri="{FF2B5EF4-FFF2-40B4-BE49-F238E27FC236}">
                <a16:creationId xmlns:a16="http://schemas.microsoft.com/office/drawing/2014/main" id="{8E303A1F-A22A-976C-5631-59E19EF79848}"/>
              </a:ext>
            </a:extLst>
          </p:cNvPr>
          <p:cNvSpPr/>
          <p:nvPr/>
        </p:nvSpPr>
        <p:spPr>
          <a:xfrm>
            <a:off x="3202252" y="4068923"/>
            <a:ext cx="5604572" cy="912519"/>
          </a:xfrm>
          <a:prstGeom prst="roundRect">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cs typeface="Calibri"/>
              </a:rPr>
              <a:t>Course Learning Outcomes (CLOs)</a:t>
            </a:r>
            <a:endParaRPr lang="en-US" sz="3200" dirty="0"/>
          </a:p>
        </p:txBody>
      </p:sp>
      <p:sp>
        <p:nvSpPr>
          <p:cNvPr id="7" name="Rectangle: Rounded Corners 6">
            <a:extLst>
              <a:ext uri="{FF2B5EF4-FFF2-40B4-BE49-F238E27FC236}">
                <a16:creationId xmlns:a16="http://schemas.microsoft.com/office/drawing/2014/main" id="{B66513E4-A0F5-F59F-1F8D-9DCC671FE83D}"/>
              </a:ext>
            </a:extLst>
          </p:cNvPr>
          <p:cNvSpPr/>
          <p:nvPr/>
        </p:nvSpPr>
        <p:spPr>
          <a:xfrm>
            <a:off x="3903617" y="5342059"/>
            <a:ext cx="4201843" cy="91251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cs typeface="Calibri"/>
              </a:rPr>
              <a:t>Week/Unit/Lesson/</a:t>
            </a:r>
          </a:p>
          <a:p>
            <a:pPr algn="ctr"/>
            <a:r>
              <a:rPr lang="en-US" sz="3200" dirty="0">
                <a:cs typeface="Calibri"/>
              </a:rPr>
              <a:t>Learning Outcomes </a:t>
            </a:r>
          </a:p>
        </p:txBody>
      </p:sp>
    </p:spTree>
    <p:extLst>
      <p:ext uri="{BB962C8B-B14F-4D97-AF65-F5344CB8AC3E}">
        <p14:creationId xmlns:p14="http://schemas.microsoft.com/office/powerpoint/2010/main" val="4112825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7D6F5830-CB77-AB42-FF82-0F67568FD75E}"/>
              </a:ext>
            </a:extLst>
          </p:cNvPr>
          <p:cNvCxnSpPr/>
          <p:nvPr/>
        </p:nvCxnSpPr>
        <p:spPr>
          <a:xfrm flipH="1">
            <a:off x="4352089" y="2456963"/>
            <a:ext cx="26340" cy="3002844"/>
          </a:xfrm>
          <a:prstGeom prst="straightConnector1">
            <a:avLst/>
          </a:prstGeom>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4FEEBB8C-7AD5-70AA-40C9-80E3C7427E87}"/>
              </a:ext>
            </a:extLst>
          </p:cNvPr>
          <p:cNvSpPr>
            <a:spLocks noGrp="1"/>
          </p:cNvSpPr>
          <p:nvPr>
            <p:ph type="title"/>
          </p:nvPr>
        </p:nvSpPr>
        <p:spPr>
          <a:xfrm>
            <a:off x="838200" y="365125"/>
            <a:ext cx="10515600" cy="964975"/>
          </a:xfrm>
        </p:spPr>
        <p:txBody>
          <a:bodyPr/>
          <a:lstStyle/>
          <a:p>
            <a:r>
              <a:rPr lang="en-US" dirty="0">
                <a:cs typeface="Calibri Light"/>
              </a:rPr>
              <a:t>Levels of Learning Outcomes Definitions</a:t>
            </a:r>
            <a:endParaRPr lang="en-US" dirty="0"/>
          </a:p>
        </p:txBody>
      </p:sp>
      <p:sp>
        <p:nvSpPr>
          <p:cNvPr id="4" name="Rectangle: Rounded Corners 3">
            <a:extLst>
              <a:ext uri="{FF2B5EF4-FFF2-40B4-BE49-F238E27FC236}">
                <a16:creationId xmlns:a16="http://schemas.microsoft.com/office/drawing/2014/main" id="{8AECD7F6-EE69-69B9-5CAA-854F1B65320A}"/>
              </a:ext>
            </a:extLst>
          </p:cNvPr>
          <p:cNvSpPr/>
          <p:nvPr/>
        </p:nvSpPr>
        <p:spPr>
          <a:xfrm>
            <a:off x="2007741" y="1562868"/>
            <a:ext cx="4567472" cy="91251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cs typeface="Calibri"/>
              </a:rPr>
              <a:t>Institutional Learning Outcomes (ILOs) </a:t>
            </a:r>
            <a:endParaRPr lang="en-US" sz="2000" dirty="0"/>
          </a:p>
        </p:txBody>
      </p:sp>
      <p:sp>
        <p:nvSpPr>
          <p:cNvPr id="5" name="Rectangle: Rounded Corners 4">
            <a:extLst>
              <a:ext uri="{FF2B5EF4-FFF2-40B4-BE49-F238E27FC236}">
                <a16:creationId xmlns:a16="http://schemas.microsoft.com/office/drawing/2014/main" id="{A31E787C-2D94-5FA4-9672-14D80CB29718}"/>
              </a:ext>
            </a:extLst>
          </p:cNvPr>
          <p:cNvSpPr/>
          <p:nvPr/>
        </p:nvSpPr>
        <p:spPr>
          <a:xfrm>
            <a:off x="2464000" y="2836004"/>
            <a:ext cx="3806820" cy="91251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cs typeface="Calibri"/>
              </a:rPr>
              <a:t>Program Learning Outcomes (PLOs)</a:t>
            </a:r>
            <a:endParaRPr lang="en-US" sz="2000" dirty="0"/>
          </a:p>
        </p:txBody>
      </p:sp>
      <p:sp>
        <p:nvSpPr>
          <p:cNvPr id="6" name="Rectangle: Rounded Corners 5">
            <a:extLst>
              <a:ext uri="{FF2B5EF4-FFF2-40B4-BE49-F238E27FC236}">
                <a16:creationId xmlns:a16="http://schemas.microsoft.com/office/drawing/2014/main" id="{8E303A1F-A22A-976C-5631-59E19EF79848}"/>
              </a:ext>
            </a:extLst>
          </p:cNvPr>
          <p:cNvSpPr/>
          <p:nvPr/>
        </p:nvSpPr>
        <p:spPr>
          <a:xfrm>
            <a:off x="2920260" y="4109139"/>
            <a:ext cx="3045018" cy="912519"/>
          </a:xfrm>
          <a:prstGeom prst="roundRect">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cs typeface="Calibri"/>
              </a:rPr>
              <a:t>Course Learning Outcomes</a:t>
            </a:r>
          </a:p>
          <a:p>
            <a:pPr algn="ctr"/>
            <a:r>
              <a:rPr lang="en-US" sz="2000" dirty="0">
                <a:cs typeface="Calibri"/>
              </a:rPr>
              <a:t>(CLOs) </a:t>
            </a:r>
          </a:p>
        </p:txBody>
      </p:sp>
      <p:sp>
        <p:nvSpPr>
          <p:cNvPr id="7" name="Rectangle: Rounded Corners 6">
            <a:extLst>
              <a:ext uri="{FF2B5EF4-FFF2-40B4-BE49-F238E27FC236}">
                <a16:creationId xmlns:a16="http://schemas.microsoft.com/office/drawing/2014/main" id="{B66513E4-A0F5-F59F-1F8D-9DCC671FE83D}"/>
              </a:ext>
            </a:extLst>
          </p:cNvPr>
          <p:cNvSpPr/>
          <p:nvPr/>
        </p:nvSpPr>
        <p:spPr>
          <a:xfrm>
            <a:off x="3376519" y="5382275"/>
            <a:ext cx="2283219" cy="91251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cs typeface="Calibri"/>
              </a:rPr>
              <a:t>Week/Unit/Lesson Learning Outcomes</a:t>
            </a:r>
            <a:endParaRPr lang="en-US" sz="2000" dirty="0"/>
          </a:p>
        </p:txBody>
      </p:sp>
      <p:sp>
        <p:nvSpPr>
          <p:cNvPr id="9" name="TextBox 8">
            <a:extLst>
              <a:ext uri="{FF2B5EF4-FFF2-40B4-BE49-F238E27FC236}">
                <a16:creationId xmlns:a16="http://schemas.microsoft.com/office/drawing/2014/main" id="{183C4616-08EC-BA71-0C30-372651E62ABB}"/>
              </a:ext>
            </a:extLst>
          </p:cNvPr>
          <p:cNvSpPr txBox="1"/>
          <p:nvPr/>
        </p:nvSpPr>
        <p:spPr>
          <a:xfrm>
            <a:off x="6575211" y="1533615"/>
            <a:ext cx="530352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Broad macro-level statement that describe knowledge, skills, abilities and attitudes students are expected to develop as a result of their overall experiences with any aspect of the university regardless of their program of study. </a:t>
            </a:r>
          </a:p>
        </p:txBody>
      </p:sp>
      <p:sp>
        <p:nvSpPr>
          <p:cNvPr id="10" name="TextBox 9">
            <a:extLst>
              <a:ext uri="{FF2B5EF4-FFF2-40B4-BE49-F238E27FC236}">
                <a16:creationId xmlns:a16="http://schemas.microsoft.com/office/drawing/2014/main" id="{373316AC-87AF-00BE-652A-3523DE8F50A3}"/>
              </a:ext>
            </a:extLst>
          </p:cNvPr>
          <p:cNvSpPr txBox="1"/>
          <p:nvPr/>
        </p:nvSpPr>
        <p:spPr>
          <a:xfrm>
            <a:off x="6039194" y="4273691"/>
            <a:ext cx="58395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Specific and measurable statements that define the knowledge, skills, abilities and attitudes learners will demonstrate by the completion of a course.</a:t>
            </a:r>
          </a:p>
        </p:txBody>
      </p:sp>
      <p:sp>
        <p:nvSpPr>
          <p:cNvPr id="11" name="TextBox 10">
            <a:extLst>
              <a:ext uri="{FF2B5EF4-FFF2-40B4-BE49-F238E27FC236}">
                <a16:creationId xmlns:a16="http://schemas.microsoft.com/office/drawing/2014/main" id="{297C4B05-4D17-578B-F839-A7BBB55BB5E8}"/>
              </a:ext>
            </a:extLst>
          </p:cNvPr>
          <p:cNvSpPr txBox="1"/>
          <p:nvPr/>
        </p:nvSpPr>
        <p:spPr>
          <a:xfrm>
            <a:off x="6344302" y="2833247"/>
            <a:ext cx="55344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tabLst>
                <a:tab pos="5486400" algn="l"/>
              </a:tabLst>
            </a:pPr>
            <a:r>
              <a:rPr lang="en-US" sz="1600" dirty="0">
                <a:cs typeface="Calibri"/>
              </a:rPr>
              <a:t>Broad, comprehensive statements that describe knowledge, skills, abilities and attitudes students are expected to do, know, or develop by the completion of an entire program of study.   </a:t>
            </a:r>
            <a:endParaRPr lang="en-US" dirty="0">
              <a:solidFill>
                <a:srgbClr val="FF0000"/>
              </a:solidFill>
              <a:cs typeface="Calibri"/>
            </a:endParaRPr>
          </a:p>
        </p:txBody>
      </p:sp>
      <p:sp>
        <p:nvSpPr>
          <p:cNvPr id="12" name="TextBox 11">
            <a:extLst>
              <a:ext uri="{FF2B5EF4-FFF2-40B4-BE49-F238E27FC236}">
                <a16:creationId xmlns:a16="http://schemas.microsoft.com/office/drawing/2014/main" id="{9CE758AD-24F1-333A-17DD-855B7865C94E}"/>
              </a:ext>
            </a:extLst>
          </p:cNvPr>
          <p:cNvSpPr txBox="1"/>
          <p:nvPr/>
        </p:nvSpPr>
        <p:spPr>
          <a:xfrm>
            <a:off x="5753444" y="5303485"/>
            <a:ext cx="612528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Specific and measurable statements that describe what students will be able to do to successfully complete a unit of instruction and </a:t>
            </a:r>
            <a:r>
              <a:rPr lang="en-US" sz="1600" dirty="0">
                <a:cs typeface="Calibri"/>
              </a:rPr>
              <a:t>ultimately meet course outcomes. They are the building blocks to the course outcomes. </a:t>
            </a:r>
            <a:endParaRPr lang="en-US" sz="1600" dirty="0">
              <a:ea typeface="Calibri"/>
              <a:cs typeface="Calibri"/>
            </a:endParaRPr>
          </a:p>
        </p:txBody>
      </p:sp>
      <p:cxnSp>
        <p:nvCxnSpPr>
          <p:cNvPr id="3" name="Straight Arrow Connector 2">
            <a:extLst>
              <a:ext uri="{FF2B5EF4-FFF2-40B4-BE49-F238E27FC236}">
                <a16:creationId xmlns:a16="http://schemas.microsoft.com/office/drawing/2014/main" id="{7FE52C79-81AA-124E-5EBA-027364F640B8}"/>
              </a:ext>
            </a:extLst>
          </p:cNvPr>
          <p:cNvCxnSpPr>
            <a:cxnSpLocks/>
          </p:cNvCxnSpPr>
          <p:nvPr/>
        </p:nvCxnSpPr>
        <p:spPr>
          <a:xfrm>
            <a:off x="1540110" y="2084686"/>
            <a:ext cx="1277506" cy="4186000"/>
          </a:xfrm>
          <a:prstGeom prst="straightConnector1">
            <a:avLst/>
          </a:prstGeom>
          <a:ln w="57150">
            <a:gradFill>
              <a:gsLst>
                <a:gs pos="0">
                  <a:srgbClr val="C00000"/>
                </a:gs>
                <a:gs pos="28000">
                  <a:schemeClr val="accent4">
                    <a:lumMod val="75000"/>
                  </a:schemeClr>
                </a:gs>
                <a:gs pos="85000">
                  <a:srgbClr val="009999"/>
                </a:gs>
                <a:gs pos="55000">
                  <a:srgbClr val="00CC99"/>
                </a:gs>
                <a:gs pos="100000">
                  <a:srgbClr val="0066FF"/>
                </a:gs>
              </a:gsLst>
              <a:lin ang="5400000" scaled="1"/>
            </a:gra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C0FE9FC-68ED-09F4-FB5E-8931C5CE0068}"/>
              </a:ext>
            </a:extLst>
          </p:cNvPr>
          <p:cNvSpPr txBox="1"/>
          <p:nvPr/>
        </p:nvSpPr>
        <p:spPr>
          <a:xfrm>
            <a:off x="-189041" y="2413364"/>
            <a:ext cx="18495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4000" dirty="0">
                <a:cs typeface="Calibri"/>
              </a:rPr>
              <a:t>Broad</a:t>
            </a:r>
            <a:endParaRPr lang="en-US" sz="4000" dirty="0"/>
          </a:p>
        </p:txBody>
      </p:sp>
      <p:sp>
        <p:nvSpPr>
          <p:cNvPr id="14" name="TextBox 13">
            <a:extLst>
              <a:ext uri="{FF2B5EF4-FFF2-40B4-BE49-F238E27FC236}">
                <a16:creationId xmlns:a16="http://schemas.microsoft.com/office/drawing/2014/main" id="{48B12B0D-75A2-0AA8-1640-0DD729C82AE6}"/>
              </a:ext>
            </a:extLst>
          </p:cNvPr>
          <p:cNvSpPr txBox="1"/>
          <p:nvPr/>
        </p:nvSpPr>
        <p:spPr>
          <a:xfrm>
            <a:off x="478167" y="4852234"/>
            <a:ext cx="184956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4000" dirty="0">
                <a:cs typeface="Calibri"/>
              </a:rPr>
              <a:t>Specific</a:t>
            </a:r>
            <a:endParaRPr lang="en-US" sz="4000" dirty="0">
              <a:ea typeface="Calibri" panose="020F0502020204030204"/>
              <a:cs typeface="Calibri" panose="020F0502020204030204"/>
            </a:endParaRPr>
          </a:p>
        </p:txBody>
      </p:sp>
    </p:spTree>
    <p:extLst>
      <p:ext uri="{BB962C8B-B14F-4D97-AF65-F5344CB8AC3E}">
        <p14:creationId xmlns:p14="http://schemas.microsoft.com/office/powerpoint/2010/main" val="8635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7D6F5830-CB77-AB42-FF82-0F67568FD75E}"/>
              </a:ext>
            </a:extLst>
          </p:cNvPr>
          <p:cNvCxnSpPr>
            <a:cxnSpLocks/>
          </p:cNvCxnSpPr>
          <p:nvPr/>
        </p:nvCxnSpPr>
        <p:spPr>
          <a:xfrm flipH="1">
            <a:off x="6107205" y="1603110"/>
            <a:ext cx="26340" cy="3002844"/>
          </a:xfrm>
          <a:prstGeom prst="straightConnector1">
            <a:avLst/>
          </a:prstGeom>
        </p:spPr>
        <p:style>
          <a:lnRef idx="1">
            <a:schemeClr val="dk1"/>
          </a:lnRef>
          <a:fillRef idx="0">
            <a:schemeClr val="dk1"/>
          </a:fillRef>
          <a:effectRef idx="0">
            <a:schemeClr val="dk1"/>
          </a:effectRef>
          <a:fontRef idx="minor">
            <a:schemeClr val="tx1"/>
          </a:fontRef>
        </p:style>
      </p:cxnSp>
      <p:sp>
        <p:nvSpPr>
          <p:cNvPr id="5" name="Rectangle: Rounded Corners 4">
            <a:extLst>
              <a:ext uri="{FF2B5EF4-FFF2-40B4-BE49-F238E27FC236}">
                <a16:creationId xmlns:a16="http://schemas.microsoft.com/office/drawing/2014/main" id="{A31E787C-2D94-5FA4-9672-14D80CB29718}"/>
              </a:ext>
            </a:extLst>
          </p:cNvPr>
          <p:cNvSpPr/>
          <p:nvPr/>
        </p:nvSpPr>
        <p:spPr>
          <a:xfrm>
            <a:off x="3030155" y="1924399"/>
            <a:ext cx="5862293" cy="91251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Calibri"/>
              </a:rPr>
              <a:t>Program Learning Outcomes (PLOs)</a:t>
            </a:r>
            <a:endParaRPr lang="en-US" sz="2400" dirty="0"/>
          </a:p>
        </p:txBody>
      </p:sp>
      <p:sp>
        <p:nvSpPr>
          <p:cNvPr id="4" name="Rectangle: Rounded Corners 3">
            <a:extLst>
              <a:ext uri="{FF2B5EF4-FFF2-40B4-BE49-F238E27FC236}">
                <a16:creationId xmlns:a16="http://schemas.microsoft.com/office/drawing/2014/main" id="{8AECD7F6-EE69-69B9-5CAA-854F1B65320A}"/>
              </a:ext>
            </a:extLst>
          </p:cNvPr>
          <p:cNvSpPr/>
          <p:nvPr/>
        </p:nvSpPr>
        <p:spPr>
          <a:xfrm>
            <a:off x="2445133" y="690591"/>
            <a:ext cx="7032337" cy="91251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Calibri"/>
              </a:rPr>
              <a:t>Institutional Learning Outcomes (ILOs)</a:t>
            </a:r>
            <a:endParaRPr lang="en-US" sz="2400" dirty="0"/>
          </a:p>
        </p:txBody>
      </p:sp>
      <p:sp>
        <p:nvSpPr>
          <p:cNvPr id="6" name="Rectangle: Rounded Corners 5">
            <a:extLst>
              <a:ext uri="{FF2B5EF4-FFF2-40B4-BE49-F238E27FC236}">
                <a16:creationId xmlns:a16="http://schemas.microsoft.com/office/drawing/2014/main" id="{8E303A1F-A22A-976C-5631-59E19EF79848}"/>
              </a:ext>
            </a:extLst>
          </p:cNvPr>
          <p:cNvSpPr/>
          <p:nvPr/>
        </p:nvSpPr>
        <p:spPr>
          <a:xfrm>
            <a:off x="3615179" y="3236862"/>
            <a:ext cx="4692244" cy="912519"/>
          </a:xfrm>
          <a:prstGeom prst="roundRect">
            <a:avLst/>
          </a:prstGeom>
          <a:solidFill>
            <a:srgbClr val="54823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Calibri"/>
              </a:rPr>
              <a:t>Course Learning Outcomes (CLOS)</a:t>
            </a:r>
            <a:endParaRPr lang="en-US" sz="2400" dirty="0"/>
          </a:p>
        </p:txBody>
      </p:sp>
      <p:sp>
        <p:nvSpPr>
          <p:cNvPr id="7" name="Rectangle: Rounded Corners 6">
            <a:extLst>
              <a:ext uri="{FF2B5EF4-FFF2-40B4-BE49-F238E27FC236}">
                <a16:creationId xmlns:a16="http://schemas.microsoft.com/office/drawing/2014/main" id="{B66513E4-A0F5-F59F-1F8D-9DCC671FE83D}"/>
              </a:ext>
            </a:extLst>
          </p:cNvPr>
          <p:cNvSpPr/>
          <p:nvPr/>
        </p:nvSpPr>
        <p:spPr>
          <a:xfrm>
            <a:off x="4200202" y="4509998"/>
            <a:ext cx="3522198" cy="91251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Calibri"/>
              </a:rPr>
              <a:t>Week/Unit/Lesson Learning Outcomes</a:t>
            </a:r>
          </a:p>
        </p:txBody>
      </p:sp>
      <p:cxnSp>
        <p:nvCxnSpPr>
          <p:cNvPr id="10" name="Straight Arrow Connector 9">
            <a:extLst>
              <a:ext uri="{FF2B5EF4-FFF2-40B4-BE49-F238E27FC236}">
                <a16:creationId xmlns:a16="http://schemas.microsoft.com/office/drawing/2014/main" id="{58B97DDE-7C94-0BF8-B7A8-93DB2C8F92C6}"/>
              </a:ext>
            </a:extLst>
          </p:cNvPr>
          <p:cNvCxnSpPr>
            <a:cxnSpLocks/>
          </p:cNvCxnSpPr>
          <p:nvPr/>
        </p:nvCxnSpPr>
        <p:spPr>
          <a:xfrm flipH="1">
            <a:off x="8482458" y="690591"/>
            <a:ext cx="2008113" cy="4903963"/>
          </a:xfrm>
          <a:prstGeom prst="straightConnector1">
            <a:avLst/>
          </a:prstGeom>
          <a:ln w="762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332723E-2994-BC71-F3AF-3BFFDD6FF4C7}"/>
              </a:ext>
            </a:extLst>
          </p:cNvPr>
          <p:cNvSpPr txBox="1"/>
          <p:nvPr/>
        </p:nvSpPr>
        <p:spPr>
          <a:xfrm rot="17521554">
            <a:off x="8498744" y="1884005"/>
            <a:ext cx="339964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dirty="0">
                <a:cs typeface="Calibri"/>
              </a:rPr>
              <a:t>How learning outcomes are developed</a:t>
            </a:r>
            <a:endParaRPr lang="en-US" sz="2400" dirty="0"/>
          </a:p>
        </p:txBody>
      </p:sp>
      <p:sp>
        <p:nvSpPr>
          <p:cNvPr id="12" name="TextBox 11">
            <a:extLst>
              <a:ext uri="{FF2B5EF4-FFF2-40B4-BE49-F238E27FC236}">
                <a16:creationId xmlns:a16="http://schemas.microsoft.com/office/drawing/2014/main" id="{E26350F8-7994-E5FE-A685-DE57ED7C049D}"/>
              </a:ext>
            </a:extLst>
          </p:cNvPr>
          <p:cNvSpPr txBox="1"/>
          <p:nvPr/>
        </p:nvSpPr>
        <p:spPr>
          <a:xfrm rot="4062308">
            <a:off x="788257" y="3733883"/>
            <a:ext cx="323741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dirty="0">
                <a:cs typeface="Calibri"/>
              </a:rPr>
              <a:t>How learning outcomes are achieved</a:t>
            </a:r>
            <a:endParaRPr lang="en-US" sz="2400" dirty="0"/>
          </a:p>
        </p:txBody>
      </p:sp>
      <p:cxnSp>
        <p:nvCxnSpPr>
          <p:cNvPr id="13" name="Straight Arrow Connector 12">
            <a:extLst>
              <a:ext uri="{FF2B5EF4-FFF2-40B4-BE49-F238E27FC236}">
                <a16:creationId xmlns:a16="http://schemas.microsoft.com/office/drawing/2014/main" id="{B55953ED-6C04-1569-94ED-D17E1E305B9B}"/>
              </a:ext>
            </a:extLst>
          </p:cNvPr>
          <p:cNvCxnSpPr>
            <a:cxnSpLocks/>
          </p:cNvCxnSpPr>
          <p:nvPr/>
        </p:nvCxnSpPr>
        <p:spPr>
          <a:xfrm flipH="1" flipV="1">
            <a:off x="1518439" y="729919"/>
            <a:ext cx="1921707" cy="482530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786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2">
      <a:dk1>
        <a:sysClr val="windowText" lastClr="000000"/>
      </a:dk1>
      <a:lt1>
        <a:sysClr val="window" lastClr="FFFFFF"/>
      </a:lt1>
      <a:dk2>
        <a:srgbClr val="1F497D"/>
      </a:dk2>
      <a:lt2>
        <a:srgbClr val="EEECE1"/>
      </a:lt2>
      <a:accent1>
        <a:srgbClr val="F7321A"/>
      </a:accent1>
      <a:accent2>
        <a:srgbClr val="F69C2A"/>
      </a:accent2>
      <a:accent3>
        <a:srgbClr val="2F8CA4"/>
      </a:accent3>
      <a:accent4>
        <a:srgbClr val="504160"/>
      </a:accent4>
      <a:accent5>
        <a:srgbClr val="009783"/>
      </a:accent5>
      <a:accent6>
        <a:srgbClr val="C1C2C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F72EE675B27A49A3755E22D2F7F1B6" ma:contentTypeVersion="11" ma:contentTypeDescription="Create a new document." ma:contentTypeScope="" ma:versionID="36a8558feee497380847b2f77bc222c4">
  <xsd:schema xmlns:xsd="http://www.w3.org/2001/XMLSchema" xmlns:xs="http://www.w3.org/2001/XMLSchema" xmlns:p="http://schemas.microsoft.com/office/2006/metadata/properties" xmlns:ns3="40688572-6105-4716-b4c1-c7f63736ca1a" xmlns:ns4="d6d9ebc1-8dd9-41ff-b9ee-01eaee612826" targetNamespace="http://schemas.microsoft.com/office/2006/metadata/properties" ma:root="true" ma:fieldsID="fd50dad5ce255fba0967b8959fa9b131" ns3:_="" ns4:_="">
    <xsd:import namespace="40688572-6105-4716-b4c1-c7f63736ca1a"/>
    <xsd:import namespace="d6d9ebc1-8dd9-41ff-b9ee-01eaee61282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88572-6105-4716-b4c1-c7f63736ca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d9ebc1-8dd9-41ff-b9ee-01eaee6128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0688572-6105-4716-b4c1-c7f63736ca1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E906EB-531C-4F6A-8EDF-960651BBE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688572-6105-4716-b4c1-c7f63736ca1a"/>
    <ds:schemaRef ds:uri="d6d9ebc1-8dd9-41ff-b9ee-01eaee6128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BAE09-E82D-453E-88A7-2BFB487BD666}">
  <ds:schemaRefs>
    <ds:schemaRef ds:uri="40688572-6105-4716-b4c1-c7f63736ca1a"/>
    <ds:schemaRef ds:uri="http://purl.org/dc/dcmitype/"/>
    <ds:schemaRef ds:uri="http://purl.org/dc/elements/1.1/"/>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terms/"/>
    <ds:schemaRef ds:uri="d6d9ebc1-8dd9-41ff-b9ee-01eaee612826"/>
  </ds:schemaRefs>
</ds:datastoreItem>
</file>

<file path=customXml/itemProps3.xml><?xml version="1.0" encoding="utf-8"?>
<ds:datastoreItem xmlns:ds="http://schemas.openxmlformats.org/officeDocument/2006/customXml" ds:itemID="{BECEB5C6-8398-4143-BAED-4B248FFC7B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181</TotalTime>
  <Words>3605</Words>
  <Application>Microsoft Office PowerPoint</Application>
  <PresentationFormat>Widescreen</PresentationFormat>
  <Paragraphs>359</Paragraphs>
  <Slides>37</Slides>
  <Notes>8</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Office Theme</vt:lpstr>
      <vt:lpstr>From Vague to Measurable</vt:lpstr>
      <vt:lpstr>Polling Questions </vt:lpstr>
      <vt:lpstr>PowerPoint Presentation</vt:lpstr>
      <vt:lpstr>PowerPoint Presentation</vt:lpstr>
      <vt:lpstr>PowerPoint Presentation</vt:lpstr>
      <vt:lpstr>What are Learning Outcomes?  </vt:lpstr>
      <vt:lpstr>Levels of Learning Outcomes</vt:lpstr>
      <vt:lpstr>Levels of Learning Outcomes Definitions</vt:lpstr>
      <vt:lpstr>PowerPoint Presentation</vt:lpstr>
      <vt:lpstr>Who Develops the Learning Outcomes?</vt:lpstr>
      <vt:lpstr>Think-Pair-Share Activity</vt:lpstr>
      <vt:lpstr>From Course learning Outcomes (CLOs) to Lesson Learning Outcomes (LLOs)</vt:lpstr>
      <vt:lpstr>PowerPoint Presentation</vt:lpstr>
      <vt:lpstr>PowerPoint Presentation</vt:lpstr>
      <vt:lpstr>PowerPoint Presentation</vt:lpstr>
      <vt:lpstr>PowerPoint Presentation</vt:lpstr>
      <vt:lpstr>PowerPoint Presentation</vt:lpstr>
      <vt:lpstr>Learning Outcomes/Objectives have…</vt:lpstr>
      <vt:lpstr>Taxonomies of Learning Objectives</vt:lpstr>
      <vt:lpstr>Effective Learning Outcomes/Objectives Should be…</vt:lpstr>
      <vt:lpstr>PowerPoint Presentation</vt:lpstr>
      <vt:lpstr>PowerPoint Presentation</vt:lpstr>
      <vt:lpstr>PowerPoint Presentation</vt:lpstr>
      <vt:lpstr>Benefits of Learning Outcomes for Instructors</vt:lpstr>
      <vt:lpstr>PowerPoint Presentation</vt:lpstr>
      <vt:lpstr>Benefits of Learning Outcomes for Students</vt:lpstr>
      <vt:lpstr>Mistakes to avoid when writing learning outcomes </vt:lpstr>
      <vt:lpstr>Mistakes to avoid when writing learning outcomes </vt:lpstr>
      <vt:lpstr>Mistakes to avoid when writing learning outcomes </vt:lpstr>
      <vt:lpstr>Mistakes to avoid when writing learning outcomes </vt:lpstr>
      <vt:lpstr>Mistakes to avoid when writing learning outcomes </vt:lpstr>
      <vt:lpstr>Mistakes to avoid when writing learning outcomes </vt:lpstr>
      <vt:lpstr>Mistakes to avoid when writing learning outcomes </vt:lpstr>
      <vt:lpstr>Mistakes to avoid when writing learning outcomes </vt:lpstr>
      <vt:lpstr>Mistakes to avoid when writing learning outcomes </vt:lpstr>
      <vt:lpstr>Reviewing Learning Outcomes/Objectives</vt:lpstr>
      <vt:lpstr>In Summary, Learning Outcomes/Objectives Should 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Bouchra</cp:lastModifiedBy>
  <cp:revision>19</cp:revision>
  <dcterms:created xsi:type="dcterms:W3CDTF">2023-03-15T08:41:19Z</dcterms:created>
  <dcterms:modified xsi:type="dcterms:W3CDTF">2023-05-02T15:05:16Z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0x01010063F72EE675B27A49A3755E22D2F7F1B6</vt:lpwstr>
  </property>
</Properties>
</file>